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4"/>
  </p:sldMasterIdLst>
  <p:notesMasterIdLst>
    <p:notesMasterId r:id="rId29"/>
  </p:notesMasterIdLst>
  <p:handoutMasterIdLst>
    <p:handoutMasterId r:id="rId30"/>
  </p:handoutMasterIdLst>
  <p:sldIdLst>
    <p:sldId id="256" r:id="rId5"/>
    <p:sldId id="265" r:id="rId6"/>
    <p:sldId id="257" r:id="rId7"/>
    <p:sldId id="259" r:id="rId8"/>
    <p:sldId id="261" r:id="rId9"/>
    <p:sldId id="310" r:id="rId10"/>
    <p:sldId id="293" r:id="rId11"/>
    <p:sldId id="290" r:id="rId12"/>
    <p:sldId id="289" r:id="rId13"/>
    <p:sldId id="285" r:id="rId14"/>
    <p:sldId id="286" r:id="rId15"/>
    <p:sldId id="267" r:id="rId16"/>
    <p:sldId id="284" r:id="rId17"/>
    <p:sldId id="274" r:id="rId18"/>
    <p:sldId id="275" r:id="rId19"/>
    <p:sldId id="276" r:id="rId20"/>
    <p:sldId id="307" r:id="rId21"/>
    <p:sldId id="308" r:id="rId22"/>
    <p:sldId id="309" r:id="rId23"/>
    <p:sldId id="262" r:id="rId24"/>
    <p:sldId id="273" r:id="rId25"/>
    <p:sldId id="266" r:id="rId26"/>
    <p:sldId id="288" r:id="rId27"/>
    <p:sldId id="28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6EC712-3591-4981-A346-D993503B235C}" v="819" dt="2025-03-26T10:36:37.314"/>
    <p1510:client id="{181133F8-99EB-4B4D-AE23-B4AAD60F3EA9}" v="9" dt="2025-03-26T12:02:46.684"/>
    <p1510:client id="{217354B3-06FE-4176-805B-423E49D11E48}" v="10" dt="2025-03-26T16:29:05.556"/>
    <p1510:client id="{B1B31CC1-FEB3-40E0-9A61-2582F46ADBC7}" v="16" dt="2025-03-26T13:31:25.233"/>
    <p1510:client id="{DFFB7F38-C106-409C-9F65-6B096F9CE16D}" v="49" dt="2025-03-25T13:34:35.9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0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mailto:jorunn.ree.berge@time.kommune.no" TargetMode="External"/><Relationship Id="rId2" Type="http://schemas.openxmlformats.org/officeDocument/2006/relationships/hyperlink" Target="mailto:susanne.asebo-trodal@time.kommune.no" TargetMode="External"/><Relationship Id="rId1" Type="http://schemas.openxmlformats.org/officeDocument/2006/relationships/hyperlink" Target="mailto:karlinge.aksnes@time.kommune.no" TargetMode="External"/><Relationship Id="rId4" Type="http://schemas.openxmlformats.org/officeDocument/2006/relationships/hyperlink" Target="mailto:monika.grodem.mageland@time.kommune.no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mailto:jorunn.ree.berge@time.kommune.no" TargetMode="External"/><Relationship Id="rId2" Type="http://schemas.openxmlformats.org/officeDocument/2006/relationships/hyperlink" Target="mailto:susanne.asebo-trodal@time.kommune.no" TargetMode="External"/><Relationship Id="rId1" Type="http://schemas.openxmlformats.org/officeDocument/2006/relationships/hyperlink" Target="mailto:karlinge.aksnes@time.kommune.no" TargetMode="External"/><Relationship Id="rId4" Type="http://schemas.openxmlformats.org/officeDocument/2006/relationships/hyperlink" Target="mailto:monika.grodem.mageland@time.kommune.no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B8444A-7FEA-43E1-8A89-ACA3890E75DE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1992A52-A2EB-413E-81FC-B0DADE5A0923}">
      <dgm:prSet/>
      <dgm:spPr/>
      <dgm:t>
        <a:bodyPr/>
        <a:lstStyle/>
        <a:p>
          <a:r>
            <a:rPr lang="nn-NO"/>
            <a:t>Rektor: Karl Inge Aksnes, </a:t>
          </a:r>
          <a:r>
            <a:rPr lang="nn-NO">
              <a:hlinkClick xmlns:r="http://schemas.openxmlformats.org/officeDocument/2006/relationships" r:id="rId1"/>
            </a:rPr>
            <a:t>karlinge.aksnes@time.kommune.no</a:t>
          </a:r>
          <a:endParaRPr lang="en-US"/>
        </a:p>
      </dgm:t>
    </dgm:pt>
    <dgm:pt modelId="{B8393201-9B76-4208-BB4E-44039B65B470}" type="parTrans" cxnId="{4CC335CE-726B-41E9-8977-540F192D6948}">
      <dgm:prSet/>
      <dgm:spPr/>
      <dgm:t>
        <a:bodyPr/>
        <a:lstStyle/>
        <a:p>
          <a:endParaRPr lang="en-US"/>
        </a:p>
      </dgm:t>
    </dgm:pt>
    <dgm:pt modelId="{DA3B1DDC-0FDE-44B9-8D03-14D85BBB53A7}" type="sibTrans" cxnId="{4CC335CE-726B-41E9-8977-540F192D6948}">
      <dgm:prSet/>
      <dgm:spPr/>
      <dgm:t>
        <a:bodyPr/>
        <a:lstStyle/>
        <a:p>
          <a:endParaRPr lang="en-US"/>
        </a:p>
      </dgm:t>
    </dgm:pt>
    <dgm:pt modelId="{D1899E3F-81AC-4C1D-8CE3-A6BBB40D1C65}">
      <dgm:prSet/>
      <dgm:spPr/>
      <dgm:t>
        <a:bodyPr/>
        <a:lstStyle/>
        <a:p>
          <a:r>
            <a:rPr lang="nn-NO"/>
            <a:t>Avdelingsleiar, sosiallærar, spes.ped. koordinator: Susanne Åsebø- Trodal, </a:t>
          </a:r>
          <a:r>
            <a:rPr lang="nn-NO">
              <a:hlinkClick xmlns:r="http://schemas.openxmlformats.org/officeDocument/2006/relationships" r:id="rId2"/>
            </a:rPr>
            <a:t>susanne.asebo-trodal@time.kommune.no</a:t>
          </a:r>
          <a:endParaRPr lang="en-US"/>
        </a:p>
      </dgm:t>
    </dgm:pt>
    <dgm:pt modelId="{13CFB767-0E09-4F1B-A3E9-DC6CFF0ABC80}" type="parTrans" cxnId="{9FAF8BA8-7EEB-4AB7-B748-2F81F6C0636F}">
      <dgm:prSet/>
      <dgm:spPr/>
      <dgm:t>
        <a:bodyPr/>
        <a:lstStyle/>
        <a:p>
          <a:endParaRPr lang="en-US"/>
        </a:p>
      </dgm:t>
    </dgm:pt>
    <dgm:pt modelId="{9B666B19-95D7-4007-A674-4F1214D6BA29}" type="sibTrans" cxnId="{9FAF8BA8-7EEB-4AB7-B748-2F81F6C0636F}">
      <dgm:prSet/>
      <dgm:spPr/>
      <dgm:t>
        <a:bodyPr/>
        <a:lstStyle/>
        <a:p>
          <a:endParaRPr lang="en-US"/>
        </a:p>
      </dgm:t>
    </dgm:pt>
    <dgm:pt modelId="{8AB355A8-1600-436B-B262-7F23390B1D6D}">
      <dgm:prSet/>
      <dgm:spPr/>
      <dgm:t>
        <a:bodyPr/>
        <a:lstStyle/>
        <a:p>
          <a:r>
            <a:rPr lang="nn-NO"/>
            <a:t>Yrkesrådgjevar: Jorunn Ree Berge, </a:t>
          </a:r>
          <a:r>
            <a:rPr lang="nn-NO">
              <a:hlinkClick xmlns:r="http://schemas.openxmlformats.org/officeDocument/2006/relationships" r:id="rId3"/>
            </a:rPr>
            <a:t>jorunn.ree.berge@time.kommune.no</a:t>
          </a:r>
          <a:endParaRPr lang="en-US"/>
        </a:p>
      </dgm:t>
    </dgm:pt>
    <dgm:pt modelId="{F7E7A1E0-0FCC-4B2A-A070-C8A78243FC2C}" type="parTrans" cxnId="{1D4AA6F9-F3E3-4CAF-9032-4163CFE9EE80}">
      <dgm:prSet/>
      <dgm:spPr/>
      <dgm:t>
        <a:bodyPr/>
        <a:lstStyle/>
        <a:p>
          <a:endParaRPr lang="en-US"/>
        </a:p>
      </dgm:t>
    </dgm:pt>
    <dgm:pt modelId="{DB56A035-88EA-4392-A1F5-C6C3CAED41E0}" type="sibTrans" cxnId="{1D4AA6F9-F3E3-4CAF-9032-4163CFE9EE80}">
      <dgm:prSet/>
      <dgm:spPr/>
      <dgm:t>
        <a:bodyPr/>
        <a:lstStyle/>
        <a:p>
          <a:endParaRPr lang="en-US"/>
        </a:p>
      </dgm:t>
    </dgm:pt>
    <dgm:pt modelId="{FC5B3948-4CBF-4562-A11D-521523751D8F}">
      <dgm:prSet/>
      <dgm:spPr/>
      <dgm:t>
        <a:bodyPr/>
        <a:lstStyle/>
        <a:p>
          <a:r>
            <a:rPr lang="nn-NO"/>
            <a:t>Saksbehandlar: Monika Grødem Mageland, </a:t>
          </a:r>
          <a:r>
            <a:rPr lang="nn-NO">
              <a:hlinkClick xmlns:r="http://schemas.openxmlformats.org/officeDocument/2006/relationships" r:id="rId4"/>
            </a:rPr>
            <a:t>monika.grodem.mageland@time.kommune.no</a:t>
          </a:r>
          <a:endParaRPr lang="en-US"/>
        </a:p>
      </dgm:t>
    </dgm:pt>
    <dgm:pt modelId="{D2DDB0B9-6ED0-441A-A844-294D62CB9BF5}" type="parTrans" cxnId="{457ACD59-541F-4702-AEAB-C6444324BD0A}">
      <dgm:prSet/>
      <dgm:spPr/>
      <dgm:t>
        <a:bodyPr/>
        <a:lstStyle/>
        <a:p>
          <a:endParaRPr lang="en-US"/>
        </a:p>
      </dgm:t>
    </dgm:pt>
    <dgm:pt modelId="{B89DED0D-14B2-4A67-A34F-79E4681D9485}" type="sibTrans" cxnId="{457ACD59-541F-4702-AEAB-C6444324BD0A}">
      <dgm:prSet/>
      <dgm:spPr/>
      <dgm:t>
        <a:bodyPr/>
        <a:lstStyle/>
        <a:p>
          <a:endParaRPr lang="en-US"/>
        </a:p>
      </dgm:t>
    </dgm:pt>
    <dgm:pt modelId="{42341D1A-5F45-4D5F-A339-02EBAB07D807}" type="pres">
      <dgm:prSet presAssocID="{57B8444A-7FEA-43E1-8A89-ACA3890E75DE}" presName="linear" presStyleCnt="0">
        <dgm:presLayoutVars>
          <dgm:animLvl val="lvl"/>
          <dgm:resizeHandles val="exact"/>
        </dgm:presLayoutVars>
      </dgm:prSet>
      <dgm:spPr/>
    </dgm:pt>
    <dgm:pt modelId="{01E12F0D-39A4-434B-9F98-616F463FB256}" type="pres">
      <dgm:prSet presAssocID="{F1992A52-A2EB-413E-81FC-B0DADE5A092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A904C7C-0039-4EFC-97C1-F761619D23E5}" type="pres">
      <dgm:prSet presAssocID="{DA3B1DDC-0FDE-44B9-8D03-14D85BBB53A7}" presName="spacer" presStyleCnt="0"/>
      <dgm:spPr/>
    </dgm:pt>
    <dgm:pt modelId="{A5061C1A-7161-44A2-A594-B1BBEC8296EB}" type="pres">
      <dgm:prSet presAssocID="{D1899E3F-81AC-4C1D-8CE3-A6BBB40D1C6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02C358A-81B8-4C25-A908-E995A6B6D4A7}" type="pres">
      <dgm:prSet presAssocID="{9B666B19-95D7-4007-A674-4F1214D6BA29}" presName="spacer" presStyleCnt="0"/>
      <dgm:spPr/>
    </dgm:pt>
    <dgm:pt modelId="{EABB23B5-3D3B-4AED-B506-8F7265AFC3FE}" type="pres">
      <dgm:prSet presAssocID="{8AB355A8-1600-436B-B262-7F23390B1D6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8B45BD3-BA15-4DF8-87B8-5CB92D81E60C}" type="pres">
      <dgm:prSet presAssocID="{DB56A035-88EA-4392-A1F5-C6C3CAED41E0}" presName="spacer" presStyleCnt="0"/>
      <dgm:spPr/>
    </dgm:pt>
    <dgm:pt modelId="{6F302A72-AB20-41A6-B73C-023ACF0B9769}" type="pres">
      <dgm:prSet presAssocID="{FC5B3948-4CBF-4562-A11D-521523751D8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DBA7A79-2B94-4E51-9B02-8A870F055E57}" type="presOf" srcId="{8AB355A8-1600-436B-B262-7F23390B1D6D}" destId="{EABB23B5-3D3B-4AED-B506-8F7265AFC3FE}" srcOrd="0" destOrd="0" presId="urn:microsoft.com/office/officeart/2005/8/layout/vList2"/>
    <dgm:cxn modelId="{457ACD59-541F-4702-AEAB-C6444324BD0A}" srcId="{57B8444A-7FEA-43E1-8A89-ACA3890E75DE}" destId="{FC5B3948-4CBF-4562-A11D-521523751D8F}" srcOrd="3" destOrd="0" parTransId="{D2DDB0B9-6ED0-441A-A844-294D62CB9BF5}" sibTransId="{B89DED0D-14B2-4A67-A34F-79E4681D9485}"/>
    <dgm:cxn modelId="{DC852C8C-C2BF-4592-907A-47BE78B3DD89}" type="presOf" srcId="{D1899E3F-81AC-4C1D-8CE3-A6BBB40D1C65}" destId="{A5061C1A-7161-44A2-A594-B1BBEC8296EB}" srcOrd="0" destOrd="0" presId="urn:microsoft.com/office/officeart/2005/8/layout/vList2"/>
    <dgm:cxn modelId="{9FAF8BA8-7EEB-4AB7-B748-2F81F6C0636F}" srcId="{57B8444A-7FEA-43E1-8A89-ACA3890E75DE}" destId="{D1899E3F-81AC-4C1D-8CE3-A6BBB40D1C65}" srcOrd="1" destOrd="0" parTransId="{13CFB767-0E09-4F1B-A3E9-DC6CFF0ABC80}" sibTransId="{9B666B19-95D7-4007-A674-4F1214D6BA29}"/>
    <dgm:cxn modelId="{6EE362C0-BB4D-4803-BDBA-AFDF56FAB1F0}" type="presOf" srcId="{57B8444A-7FEA-43E1-8A89-ACA3890E75DE}" destId="{42341D1A-5F45-4D5F-A339-02EBAB07D807}" srcOrd="0" destOrd="0" presId="urn:microsoft.com/office/officeart/2005/8/layout/vList2"/>
    <dgm:cxn modelId="{4CC335CE-726B-41E9-8977-540F192D6948}" srcId="{57B8444A-7FEA-43E1-8A89-ACA3890E75DE}" destId="{F1992A52-A2EB-413E-81FC-B0DADE5A0923}" srcOrd="0" destOrd="0" parTransId="{B8393201-9B76-4208-BB4E-44039B65B470}" sibTransId="{DA3B1DDC-0FDE-44B9-8D03-14D85BBB53A7}"/>
    <dgm:cxn modelId="{B85E7FE8-2A06-4284-A20E-AF5E346EB2F0}" type="presOf" srcId="{FC5B3948-4CBF-4562-A11D-521523751D8F}" destId="{6F302A72-AB20-41A6-B73C-023ACF0B9769}" srcOrd="0" destOrd="0" presId="urn:microsoft.com/office/officeart/2005/8/layout/vList2"/>
    <dgm:cxn modelId="{1D4AA6F9-F3E3-4CAF-9032-4163CFE9EE80}" srcId="{57B8444A-7FEA-43E1-8A89-ACA3890E75DE}" destId="{8AB355A8-1600-436B-B262-7F23390B1D6D}" srcOrd="2" destOrd="0" parTransId="{F7E7A1E0-0FCC-4B2A-A070-C8A78243FC2C}" sibTransId="{DB56A035-88EA-4392-A1F5-C6C3CAED41E0}"/>
    <dgm:cxn modelId="{6A3A30FF-E774-48B1-AF45-6A62E8AB6AF1}" type="presOf" srcId="{F1992A52-A2EB-413E-81FC-B0DADE5A0923}" destId="{01E12F0D-39A4-434B-9F98-616F463FB256}" srcOrd="0" destOrd="0" presId="urn:microsoft.com/office/officeart/2005/8/layout/vList2"/>
    <dgm:cxn modelId="{383FD51E-64D5-4529-9B85-CA51B2E31DD6}" type="presParOf" srcId="{42341D1A-5F45-4D5F-A339-02EBAB07D807}" destId="{01E12F0D-39A4-434B-9F98-616F463FB256}" srcOrd="0" destOrd="0" presId="urn:microsoft.com/office/officeart/2005/8/layout/vList2"/>
    <dgm:cxn modelId="{99F53061-DD39-4214-89E4-C6E21B166F8B}" type="presParOf" srcId="{42341D1A-5F45-4D5F-A339-02EBAB07D807}" destId="{BA904C7C-0039-4EFC-97C1-F761619D23E5}" srcOrd="1" destOrd="0" presId="urn:microsoft.com/office/officeart/2005/8/layout/vList2"/>
    <dgm:cxn modelId="{F0944FBB-EF5A-4A9B-83A6-AF768C7CEAE1}" type="presParOf" srcId="{42341D1A-5F45-4D5F-A339-02EBAB07D807}" destId="{A5061C1A-7161-44A2-A594-B1BBEC8296EB}" srcOrd="2" destOrd="0" presId="urn:microsoft.com/office/officeart/2005/8/layout/vList2"/>
    <dgm:cxn modelId="{9C9167E1-4632-4640-9A30-8422454EAA2C}" type="presParOf" srcId="{42341D1A-5F45-4D5F-A339-02EBAB07D807}" destId="{102C358A-81B8-4C25-A908-E995A6B6D4A7}" srcOrd="3" destOrd="0" presId="urn:microsoft.com/office/officeart/2005/8/layout/vList2"/>
    <dgm:cxn modelId="{F77D9F4F-7F4A-45E3-BFDB-667143351B0C}" type="presParOf" srcId="{42341D1A-5F45-4D5F-A339-02EBAB07D807}" destId="{EABB23B5-3D3B-4AED-B506-8F7265AFC3FE}" srcOrd="4" destOrd="0" presId="urn:microsoft.com/office/officeart/2005/8/layout/vList2"/>
    <dgm:cxn modelId="{494C819A-0073-46EB-9693-3EB61E39D454}" type="presParOf" srcId="{42341D1A-5F45-4D5F-A339-02EBAB07D807}" destId="{78B45BD3-BA15-4DF8-87B8-5CB92D81E60C}" srcOrd="5" destOrd="0" presId="urn:microsoft.com/office/officeart/2005/8/layout/vList2"/>
    <dgm:cxn modelId="{3FCC5C61-EE77-4483-A849-FE91F2802F31}" type="presParOf" srcId="{42341D1A-5F45-4D5F-A339-02EBAB07D807}" destId="{6F302A72-AB20-41A6-B73C-023ACF0B976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E12F0D-39A4-434B-9F98-616F463FB256}">
      <dsp:nvSpPr>
        <dsp:cNvPr id="0" name=""/>
        <dsp:cNvSpPr/>
      </dsp:nvSpPr>
      <dsp:spPr>
        <a:xfrm>
          <a:off x="0" y="509612"/>
          <a:ext cx="6692748" cy="76358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100" kern="1200"/>
            <a:t>Rektor: Karl Inge Aksnes, </a:t>
          </a:r>
          <a:r>
            <a:rPr lang="nn-NO" sz="2100" kern="1200">
              <a:hlinkClick xmlns:r="http://schemas.openxmlformats.org/officeDocument/2006/relationships" r:id="rId1"/>
            </a:rPr>
            <a:t>karlinge.aksnes@time.kommune.no</a:t>
          </a:r>
          <a:endParaRPr lang="en-US" sz="2100" kern="1200"/>
        </a:p>
      </dsp:txBody>
      <dsp:txXfrm>
        <a:off x="37275" y="546887"/>
        <a:ext cx="6618198" cy="689039"/>
      </dsp:txXfrm>
    </dsp:sp>
    <dsp:sp modelId="{A5061C1A-7161-44A2-A594-B1BBEC8296EB}">
      <dsp:nvSpPr>
        <dsp:cNvPr id="0" name=""/>
        <dsp:cNvSpPr/>
      </dsp:nvSpPr>
      <dsp:spPr>
        <a:xfrm>
          <a:off x="0" y="1333682"/>
          <a:ext cx="6692748" cy="763589"/>
        </a:xfrm>
        <a:prstGeom prst="roundRect">
          <a:avLst/>
        </a:prstGeom>
        <a:gradFill rotWithShape="0">
          <a:gsLst>
            <a:gs pos="0">
              <a:schemeClr val="accent2">
                <a:hueOff val="-489677"/>
                <a:satOff val="-10832"/>
                <a:lumOff val="-2157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-489677"/>
                <a:satOff val="-10832"/>
                <a:lumOff val="-2157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100" kern="1200"/>
            <a:t>Avdelingsleiar, sosiallærar, spes.ped. koordinator: Susanne Åsebø- Trodal, </a:t>
          </a:r>
          <a:r>
            <a:rPr lang="nn-NO" sz="2100" kern="1200">
              <a:hlinkClick xmlns:r="http://schemas.openxmlformats.org/officeDocument/2006/relationships" r:id="rId2"/>
            </a:rPr>
            <a:t>susanne.asebo-trodal@time.kommune.no</a:t>
          </a:r>
          <a:endParaRPr lang="en-US" sz="2100" kern="1200"/>
        </a:p>
      </dsp:txBody>
      <dsp:txXfrm>
        <a:off x="37275" y="1370957"/>
        <a:ext cx="6618198" cy="689039"/>
      </dsp:txXfrm>
    </dsp:sp>
    <dsp:sp modelId="{EABB23B5-3D3B-4AED-B506-8F7265AFC3FE}">
      <dsp:nvSpPr>
        <dsp:cNvPr id="0" name=""/>
        <dsp:cNvSpPr/>
      </dsp:nvSpPr>
      <dsp:spPr>
        <a:xfrm>
          <a:off x="0" y="2157752"/>
          <a:ext cx="6692748" cy="763589"/>
        </a:xfrm>
        <a:prstGeom prst="roundRect">
          <a:avLst/>
        </a:prstGeom>
        <a:gradFill rotWithShape="0">
          <a:gsLst>
            <a:gs pos="0">
              <a:schemeClr val="accent2">
                <a:hueOff val="-979354"/>
                <a:satOff val="-21663"/>
                <a:lumOff val="-4313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-979354"/>
                <a:satOff val="-21663"/>
                <a:lumOff val="-4313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100" kern="1200"/>
            <a:t>Yrkesrådgjevar: Jorunn Ree Berge, </a:t>
          </a:r>
          <a:r>
            <a:rPr lang="nn-NO" sz="2100" kern="1200">
              <a:hlinkClick xmlns:r="http://schemas.openxmlformats.org/officeDocument/2006/relationships" r:id="rId3"/>
            </a:rPr>
            <a:t>jorunn.ree.berge@time.kommune.no</a:t>
          </a:r>
          <a:endParaRPr lang="en-US" sz="2100" kern="1200"/>
        </a:p>
      </dsp:txBody>
      <dsp:txXfrm>
        <a:off x="37275" y="2195027"/>
        <a:ext cx="6618198" cy="689039"/>
      </dsp:txXfrm>
    </dsp:sp>
    <dsp:sp modelId="{6F302A72-AB20-41A6-B73C-023ACF0B9769}">
      <dsp:nvSpPr>
        <dsp:cNvPr id="0" name=""/>
        <dsp:cNvSpPr/>
      </dsp:nvSpPr>
      <dsp:spPr>
        <a:xfrm>
          <a:off x="0" y="2981821"/>
          <a:ext cx="6692748" cy="763589"/>
        </a:xfrm>
        <a:prstGeom prst="roundRect">
          <a:avLst/>
        </a:prstGeom>
        <a:gradFill rotWithShape="0">
          <a:gsLst>
            <a:gs pos="0">
              <a:schemeClr val="accent2">
                <a:hueOff val="-1469031"/>
                <a:satOff val="-32495"/>
                <a:lumOff val="-647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-1469031"/>
                <a:satOff val="-32495"/>
                <a:lumOff val="-647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100" kern="1200"/>
            <a:t>Saksbehandlar: Monika Grødem Mageland, </a:t>
          </a:r>
          <a:r>
            <a:rPr lang="nn-NO" sz="2100" kern="1200">
              <a:hlinkClick xmlns:r="http://schemas.openxmlformats.org/officeDocument/2006/relationships" r:id="rId4"/>
            </a:rPr>
            <a:t>monika.grodem.mageland@time.kommune.no</a:t>
          </a:r>
          <a:endParaRPr lang="en-US" sz="2100" kern="1200"/>
        </a:p>
      </dsp:txBody>
      <dsp:txXfrm>
        <a:off x="37275" y="3019096"/>
        <a:ext cx="6618198" cy="6890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62AAB5-CDC8-2F47-A18B-04F6A099D94E}" type="datetimeFigureOut">
              <a:rPr lang="nb-NO" smtClean="0"/>
              <a:t>25.03.2025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FB6C2-8C3A-2840-A004-A90DBB6581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9563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5T13:07:04.70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24575,'1'13'0,"2"-1"0,0 0 0,0 0 0,1 0 0,0-1 0,1 1 0,1-1 0,8 13 0,-1 2 0,55 97 0,142 192 0,-71-114 0,-109-156 0,246 358 0,-89-163 0,11-8 0,362 331 0,919 881 0,-45-86 0,125 38 0,-842-750 0,294 217-232,25-33-93,-695-560 293,-42-35 32,410 337 0,-58-31 0,97 84 0,-336-266-30,1291 1098-411,-459-474 347,-693-590 666,-512-365-1840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5T13:07:06.76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16277 1 24575,'-7'0'0,"-1"1"0,1 0 0,-1 1 0,1-1 0,0 1 0,0 1 0,-1-1 0,2 1 0,-1 1 0,0-1 0,1 1 0,-1 0 0,1 1 0,-6 4 0,-9 11 0,0 1 0,-24 32 0,0-2 0,-279 304 0,-194 178 0,427-444 0,-3007 2786-3970,2152-2068 3941,-163 141 121,24 34-1102,-299 330 1009,26 66 941,886-864-595,-197 219 2459,-193 211-1975,488-511-829,22 25 0,160-205 0,-23 30 0,-280 349 0,-131 22 0,556-586 0,-310 311 0,315-311 0,-271 269 0,-27 16 0,-9 9 0,296-294-70,27-27-361,3 3-1,-62 73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5B6BF-7F5B-B141-B8A6-544BD6BDABDF}" type="datetimeFigureOut">
              <a:rPr lang="nb-NO" smtClean="0"/>
              <a:t>25.03.2025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918E7-4D44-414E-9EE6-4C5F859CE5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0202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37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61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373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6439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18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38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fo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00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90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96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9167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94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1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33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28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34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5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4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00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254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meskule-my.sharepoint.com/:v:/g/personal/le-trosus_timeskule_no/EfEzEETY7KlOrZelQ1woRgYBx8qE5INaFyr2mcBX9ru57A?e=bYlpjU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hyperlink" Target="https://pixabay.com/en/microscope-research-laboratory-3101403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horsteinhernes.blogspot.com/2010/" TargetMode="External"/><Relationship Id="rId7" Type="http://schemas.openxmlformats.org/officeDocument/2006/relationships/hyperlink" Target="https://pixabay.com/fr/analyse-statistiques-tableau-810025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hyperlink" Target="https://en.wikipedia.org/wiki/Cumulus_congestus_cloud" TargetMode="Externa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okeresultat.udir.no/finn-lareplan.html?_gl=1*1yyp3rg*_ga*MTY2MDY1NDgyMS4xNjUxNjY3OTQy*_ga_V44YGS4HD3*MTY1MTczNDczMi40LjEuMTY1MTczNDc2OS4w" TargetMode="External"/><Relationship Id="rId5" Type="http://schemas.openxmlformats.org/officeDocument/2006/relationships/hyperlink" Target="https://www.udir.no/regelverkstolkninger/opplaring/Innhold-i-opplaringen/opplaring-i-valgfag-pa-ungdomstrinnet/" TargetMode="External"/><Relationship Id="rId4" Type="http://schemas.openxmlformats.org/officeDocument/2006/relationships/hyperlink" Target="http://www.vilbli.no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hyperlink" Target="http://www.minskole.no/fu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customXml" Target="../ink/ink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customXml" Target="../ink/ink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nb-NO" err="1"/>
              <a:t>Velkomen</a:t>
            </a:r>
            <a:r>
              <a:rPr lang="nb-NO"/>
              <a:t> til Frøyland Ungdomsskule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b-NO" sz="2800" dirty="0">
                <a:solidFill>
                  <a:schemeClr val="bg1"/>
                </a:solidFill>
              </a:rPr>
              <a:t>Foreldremøte nytt 8.trinn </a:t>
            </a:r>
          </a:p>
          <a:p>
            <a:r>
              <a:rPr lang="nb-NO" sz="2800" dirty="0">
                <a:solidFill>
                  <a:schemeClr val="bg1"/>
                </a:solidFill>
              </a:rPr>
              <a:t>26. mars 2025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5747" y="5585791"/>
            <a:ext cx="1046303" cy="116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97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C2E4E997-8672-4FFD-B8EC-9932A8E4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3" name="Picture 2">
            <a:extLst>
              <a:ext uri="{FF2B5EF4-FFF2-40B4-BE49-F238E27FC236}">
                <a16:creationId xmlns:a16="http://schemas.microsoft.com/office/drawing/2014/main" id="{FE6BA9E6-1D9E-4D30-B528-D49FA134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43ABE09-0B36-F2B3-61E6-2C07C426F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4459286" cy="1478570"/>
          </a:xfrm>
        </p:spPr>
        <p:txBody>
          <a:bodyPr>
            <a:normAutofit/>
          </a:bodyPr>
          <a:lstStyle/>
          <a:p>
            <a:r>
              <a:rPr lang="nn-NO" sz="3200"/>
              <a:t>Arbeidslivsfag</a:t>
            </a:r>
            <a:endParaRPr lang="nb-NO" sz="320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1E0EDB2-F997-F854-0073-C3C3CDD3A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4459287" cy="3965046"/>
          </a:xfrm>
        </p:spPr>
        <p:txBody>
          <a:bodyPr>
            <a:normAutofit/>
          </a:bodyPr>
          <a:lstStyle/>
          <a:p>
            <a:r>
              <a:rPr lang="nn-NO" sz="2000"/>
              <a:t>Praktisk fag som i stor grad tar utgangspunkt i yrke</a:t>
            </a:r>
          </a:p>
          <a:p>
            <a:r>
              <a:rPr lang="nn-NO" sz="2000"/>
              <a:t>Elevane må vere innstilt på lengre dagar på 9. og 10. trinn (flytting av timar)</a:t>
            </a:r>
          </a:p>
          <a:p>
            <a:r>
              <a:rPr lang="nn-NO" sz="2000"/>
              <a:t>8.trinn: Praktisk arbeid på skulen</a:t>
            </a:r>
          </a:p>
          <a:p>
            <a:r>
              <a:rPr lang="nn-NO" sz="2000"/>
              <a:t>9. trinn: I ei bedrift (arbeidspraksis)</a:t>
            </a:r>
          </a:p>
          <a:p>
            <a:r>
              <a:rPr lang="nn-NO" sz="2000"/>
              <a:t>10. trinn: Elevbedrift</a:t>
            </a:r>
            <a:endParaRPr lang="nb-NO" sz="2000"/>
          </a:p>
        </p:txBody>
      </p:sp>
      <p:pic>
        <p:nvPicPr>
          <p:cNvPr id="1026" name="Picture 2" descr="ARBEIDSLIVSFAG by Guro Foslie on Prezi">
            <a:extLst>
              <a:ext uri="{FF2B5EF4-FFF2-40B4-BE49-F238E27FC236}">
                <a16:creationId xmlns:a16="http://schemas.microsoft.com/office/drawing/2014/main" id="{28D94E4F-33DE-CD75-84C9-5AC025C3E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881947"/>
            <a:ext cx="5456279" cy="3069156"/>
          </a:xfrm>
          <a:prstGeom prst="round2DiagRect">
            <a:avLst>
              <a:gd name="adj1" fmla="val 5608"/>
              <a:gd name="adj2" fmla="val 0"/>
            </a:avLst>
          </a:pr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453E4DEE-E996-40F8-8635-0FF43D734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036" name="Rectangle 5">
              <a:extLst>
                <a:ext uri="{FF2B5EF4-FFF2-40B4-BE49-F238E27FC236}">
                  <a16:creationId xmlns:a16="http://schemas.microsoft.com/office/drawing/2014/main" id="{08BD1D3E-43CE-49EB-A424-0738950C6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37" name="Freeform 6">
              <a:extLst>
                <a:ext uri="{FF2B5EF4-FFF2-40B4-BE49-F238E27FC236}">
                  <a16:creationId xmlns:a16="http://schemas.microsoft.com/office/drawing/2014/main" id="{E9182037-E3FA-489A-95D5-29E424842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38" name="Freeform 7">
              <a:extLst>
                <a:ext uri="{FF2B5EF4-FFF2-40B4-BE49-F238E27FC236}">
                  <a16:creationId xmlns:a16="http://schemas.microsoft.com/office/drawing/2014/main" id="{E8864E76-AD7F-4BEE-B3F6-A78FA42AE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39" name="Freeform 8">
              <a:extLst>
                <a:ext uri="{FF2B5EF4-FFF2-40B4-BE49-F238E27FC236}">
                  <a16:creationId xmlns:a16="http://schemas.microsoft.com/office/drawing/2014/main" id="{8AD071B3-046D-4479-91FE-01E9AD7C8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40" name="Freeform 9">
              <a:extLst>
                <a:ext uri="{FF2B5EF4-FFF2-40B4-BE49-F238E27FC236}">
                  <a16:creationId xmlns:a16="http://schemas.microsoft.com/office/drawing/2014/main" id="{91D776F5-E902-4A4D-A75D-A46E063C9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41" name="Freeform 10">
              <a:extLst>
                <a:ext uri="{FF2B5EF4-FFF2-40B4-BE49-F238E27FC236}">
                  <a16:creationId xmlns:a16="http://schemas.microsoft.com/office/drawing/2014/main" id="{EBED8F24-A998-4952-AB68-E2074F074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42" name="Freeform 11">
              <a:extLst>
                <a:ext uri="{FF2B5EF4-FFF2-40B4-BE49-F238E27FC236}">
                  <a16:creationId xmlns:a16="http://schemas.microsoft.com/office/drawing/2014/main" id="{74D7A646-8CDC-49B3-9C44-3EF38DB42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43" name="Freeform 12">
              <a:extLst>
                <a:ext uri="{FF2B5EF4-FFF2-40B4-BE49-F238E27FC236}">
                  <a16:creationId xmlns:a16="http://schemas.microsoft.com/office/drawing/2014/main" id="{D4E99D14-E4F4-419B-9AAF-8D1CEAB28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44" name="Freeform 13">
              <a:extLst>
                <a:ext uri="{FF2B5EF4-FFF2-40B4-BE49-F238E27FC236}">
                  <a16:creationId xmlns:a16="http://schemas.microsoft.com/office/drawing/2014/main" id="{377E106C-5445-4A52-9F7E-DA1738744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45" name="Freeform 14">
              <a:extLst>
                <a:ext uri="{FF2B5EF4-FFF2-40B4-BE49-F238E27FC236}">
                  <a16:creationId xmlns:a16="http://schemas.microsoft.com/office/drawing/2014/main" id="{752BFE96-D378-4BAE-A64B-F851A34C4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46" name="Freeform 15">
              <a:extLst>
                <a:ext uri="{FF2B5EF4-FFF2-40B4-BE49-F238E27FC236}">
                  <a16:creationId xmlns:a16="http://schemas.microsoft.com/office/drawing/2014/main" id="{B88FFB19-5A5E-4078-B467-9D4ABD21B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47" name="Line 16">
              <a:extLst>
                <a:ext uri="{FF2B5EF4-FFF2-40B4-BE49-F238E27FC236}">
                  <a16:creationId xmlns:a16="http://schemas.microsoft.com/office/drawing/2014/main" id="{11042975-3D19-4728-BCDA-D3F5CD633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048" name="Freeform 17">
              <a:extLst>
                <a:ext uri="{FF2B5EF4-FFF2-40B4-BE49-F238E27FC236}">
                  <a16:creationId xmlns:a16="http://schemas.microsoft.com/office/drawing/2014/main" id="{A28972BD-D2E1-4DCA-A907-2E3B6F60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49" name="Freeform 18">
              <a:extLst>
                <a:ext uri="{FF2B5EF4-FFF2-40B4-BE49-F238E27FC236}">
                  <a16:creationId xmlns:a16="http://schemas.microsoft.com/office/drawing/2014/main" id="{1C806824-5C2D-4747-B038-69EE4074B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50" name="Freeform 19">
              <a:extLst>
                <a:ext uri="{FF2B5EF4-FFF2-40B4-BE49-F238E27FC236}">
                  <a16:creationId xmlns:a16="http://schemas.microsoft.com/office/drawing/2014/main" id="{3B33F710-16D7-4F48-BFCA-66C9CA23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51" name="Freeform 20">
              <a:extLst>
                <a:ext uri="{FF2B5EF4-FFF2-40B4-BE49-F238E27FC236}">
                  <a16:creationId xmlns:a16="http://schemas.microsoft.com/office/drawing/2014/main" id="{6C8C8ED4-90FA-4E97-AAF0-D5D51E6A9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52" name="Rectangle 21">
              <a:extLst>
                <a:ext uri="{FF2B5EF4-FFF2-40B4-BE49-F238E27FC236}">
                  <a16:creationId xmlns:a16="http://schemas.microsoft.com/office/drawing/2014/main" id="{6C5EB9C1-B25F-4172-8A96-5950ECC82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53" name="Freeform 22">
              <a:extLst>
                <a:ext uri="{FF2B5EF4-FFF2-40B4-BE49-F238E27FC236}">
                  <a16:creationId xmlns:a16="http://schemas.microsoft.com/office/drawing/2014/main" id="{097E6E8A-9373-4655-882B-21715CCE9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54" name="Freeform 23">
              <a:extLst>
                <a:ext uri="{FF2B5EF4-FFF2-40B4-BE49-F238E27FC236}">
                  <a16:creationId xmlns:a16="http://schemas.microsoft.com/office/drawing/2014/main" id="{EB8CC766-1206-4372-ACAF-8230AF4D5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55" name="Freeform 24">
              <a:extLst>
                <a:ext uri="{FF2B5EF4-FFF2-40B4-BE49-F238E27FC236}">
                  <a16:creationId xmlns:a16="http://schemas.microsoft.com/office/drawing/2014/main" id="{1C8E2511-2489-47B2-9C19-C410910DD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56" name="Freeform 25">
              <a:extLst>
                <a:ext uri="{FF2B5EF4-FFF2-40B4-BE49-F238E27FC236}">
                  <a16:creationId xmlns:a16="http://schemas.microsoft.com/office/drawing/2014/main" id="{D7820196-0A47-47EF-832C-A688E897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57" name="Freeform 26">
              <a:extLst>
                <a:ext uri="{FF2B5EF4-FFF2-40B4-BE49-F238E27FC236}">
                  <a16:creationId xmlns:a16="http://schemas.microsoft.com/office/drawing/2014/main" id="{4982E0BF-34AE-48A3-AD6B-E0F3CD05D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58" name="Freeform 27">
              <a:extLst>
                <a:ext uri="{FF2B5EF4-FFF2-40B4-BE49-F238E27FC236}">
                  <a16:creationId xmlns:a16="http://schemas.microsoft.com/office/drawing/2014/main" id="{CD34643B-9DF2-4310-8868-48252C339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59" name="Freeform 28">
              <a:extLst>
                <a:ext uri="{FF2B5EF4-FFF2-40B4-BE49-F238E27FC236}">
                  <a16:creationId xmlns:a16="http://schemas.microsoft.com/office/drawing/2014/main" id="{4E020C4E-AF64-44A8-B830-779541D8D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60" name="Freeform 29">
              <a:extLst>
                <a:ext uri="{FF2B5EF4-FFF2-40B4-BE49-F238E27FC236}">
                  <a16:creationId xmlns:a16="http://schemas.microsoft.com/office/drawing/2014/main" id="{D97BC3D3-B1B3-4825-9169-BBEF1DBCF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61" name="Freeform 30">
              <a:extLst>
                <a:ext uri="{FF2B5EF4-FFF2-40B4-BE49-F238E27FC236}">
                  <a16:creationId xmlns:a16="http://schemas.microsoft.com/office/drawing/2014/main" id="{A750DC4F-1DAF-470E-98C6-6C68DEB93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62" name="Freeform 31">
              <a:extLst>
                <a:ext uri="{FF2B5EF4-FFF2-40B4-BE49-F238E27FC236}">
                  <a16:creationId xmlns:a16="http://schemas.microsoft.com/office/drawing/2014/main" id="{2F99594A-5BBD-4E10-A818-8BE52B7D9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3165365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2E4E997-8672-4FFD-B8EC-9932A8E4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E6BA9E6-1D9E-4D30-B528-D49FA134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E7BE304-106B-1F8E-A382-F7E845CCD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4459286" cy="1478570"/>
          </a:xfrm>
        </p:spPr>
        <p:txBody>
          <a:bodyPr>
            <a:normAutofit/>
          </a:bodyPr>
          <a:lstStyle/>
          <a:p>
            <a:r>
              <a:rPr lang="nn-NO" sz="3200"/>
              <a:t>Valfag</a:t>
            </a:r>
            <a:endParaRPr lang="nb-NO" sz="320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8144D0E-868B-0077-A489-E63815A9E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4459287" cy="396504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n-NO" sz="2000"/>
              <a:t>90 min i veka alle tre åra på ungdomsskulen</a:t>
            </a:r>
          </a:p>
          <a:p>
            <a:pPr>
              <a:lnSpc>
                <a:spcPct val="110000"/>
              </a:lnSpc>
            </a:pPr>
            <a:r>
              <a:rPr lang="nn-NO" sz="2000"/>
              <a:t>Vurdering med terminkarakter</a:t>
            </a:r>
          </a:p>
          <a:p>
            <a:pPr>
              <a:lnSpc>
                <a:spcPct val="110000"/>
              </a:lnSpc>
            </a:pPr>
            <a:r>
              <a:rPr lang="nn-NO" sz="2000"/>
              <a:t>Du må rangere ønska dine</a:t>
            </a:r>
          </a:p>
          <a:p>
            <a:pPr>
              <a:lnSpc>
                <a:spcPct val="110000"/>
              </a:lnSpc>
            </a:pPr>
            <a:r>
              <a:rPr lang="nn-NO" sz="2000"/>
              <a:t>Ikkje sikker alle faga blir starta opp</a:t>
            </a:r>
          </a:p>
          <a:p>
            <a:pPr>
              <a:lnSpc>
                <a:spcPct val="110000"/>
              </a:lnSpc>
            </a:pPr>
            <a:r>
              <a:rPr lang="nn-NO" sz="2000"/>
              <a:t>Du kan ønske same eller nytt valfag for kvart skuleår</a:t>
            </a:r>
          </a:p>
          <a:p>
            <a:pPr>
              <a:lnSpc>
                <a:spcPct val="110000"/>
              </a:lnSpc>
            </a:pPr>
            <a:r>
              <a:rPr lang="nn-NO" sz="2000"/>
              <a:t>Eventuelt omval må skje før haustferien. Men det må vere plass. </a:t>
            </a:r>
            <a:endParaRPr lang="nb-NO" sz="2000"/>
          </a:p>
        </p:txBody>
      </p:sp>
      <p:pic>
        <p:nvPicPr>
          <p:cNvPr id="4" name="Bilde 4">
            <a:extLst>
              <a:ext uri="{FF2B5EF4-FFF2-40B4-BE49-F238E27FC236}">
                <a16:creationId xmlns:a16="http://schemas.microsoft.com/office/drawing/2014/main" id="{F5765B34-C41C-00C4-48AD-FC1CC25737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9" r="9448" b="-2"/>
          <a:stretch/>
        </p:blipFill>
        <p:spPr>
          <a:xfrm>
            <a:off x="6096000" y="645401"/>
            <a:ext cx="5456279" cy="554224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53E4DEE-E996-40F8-8635-0FF43D734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08BD1D3E-43CE-49EB-A424-0738950C6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E9182037-E3FA-489A-95D5-29E424842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8864E76-AD7F-4BEE-B3F6-A78FA42AE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8AD071B3-046D-4479-91FE-01E9AD7C8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91D776F5-E902-4A4D-A75D-A46E063C9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BED8F24-A998-4952-AB68-E2074F074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74D7A646-8CDC-49B3-9C44-3EF38DB42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D4E99D14-E4F4-419B-9AAF-8D1CEAB28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377E106C-5445-4A52-9F7E-DA1738744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752BFE96-D378-4BAE-A64B-F851A34C4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B88FFB19-5A5E-4078-B467-9D4ABD21B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5" name="Line 16">
              <a:extLst>
                <a:ext uri="{FF2B5EF4-FFF2-40B4-BE49-F238E27FC236}">
                  <a16:creationId xmlns:a16="http://schemas.microsoft.com/office/drawing/2014/main" id="{11042975-3D19-4728-BCDA-D3F5CD633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A28972BD-D2E1-4DCA-A907-2E3B6F60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1C806824-5C2D-4747-B038-69EE4074B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3B33F710-16D7-4F48-BFCA-66C9CA23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6C8C8ED4-90FA-4E97-AAF0-D5D51E6A9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0" name="Rectangle 21">
              <a:extLst>
                <a:ext uri="{FF2B5EF4-FFF2-40B4-BE49-F238E27FC236}">
                  <a16:creationId xmlns:a16="http://schemas.microsoft.com/office/drawing/2014/main" id="{6C5EB9C1-B25F-4172-8A96-5950ECC82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097E6E8A-9373-4655-882B-21715CCE9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EB8CC766-1206-4372-ACAF-8230AF4D5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1C8E2511-2489-47B2-9C19-C410910DD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D7820196-0A47-47EF-832C-A688E897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4982E0BF-34AE-48A3-AD6B-E0F3CD05D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CD34643B-9DF2-4310-8868-48252C339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4E020C4E-AF64-44A8-B830-779541D8D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D97BC3D3-B1B3-4825-9169-BBEF1DBCF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A750DC4F-1DAF-470E-98C6-6C68DEB93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2F99594A-5BBD-4E10-A818-8BE52B7D9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2574819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2E4E997-8672-4FFD-B8EC-9932A8E4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E6BA9E6-1D9E-4D30-B528-D49FA134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73A13BB-6036-A65F-6FA6-ABFEE7069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4459286" cy="1478570"/>
          </a:xfrm>
        </p:spPr>
        <p:txBody>
          <a:bodyPr>
            <a:normAutofit/>
          </a:bodyPr>
          <a:lstStyle/>
          <a:p>
            <a:r>
              <a:rPr lang="nb-NO" sz="3200"/>
              <a:t>Valfag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440751D-2EE0-C90C-B1FB-6C4DB9CF7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4459287" cy="396504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nb-NO" sz="2000" dirty="0"/>
          </a:p>
          <a:p>
            <a:r>
              <a:rPr lang="nb-NO" sz="2000" dirty="0"/>
              <a:t>Design og redesign</a:t>
            </a:r>
          </a:p>
          <a:p>
            <a:r>
              <a:rPr lang="nb-NO" sz="2000" dirty="0"/>
              <a:t>Fysisk aktivitet og helse</a:t>
            </a:r>
          </a:p>
          <a:p>
            <a:r>
              <a:rPr lang="nb-NO" sz="2000" dirty="0"/>
              <a:t>Friluftsliv</a:t>
            </a:r>
          </a:p>
          <a:p>
            <a:r>
              <a:rPr lang="nb-NO" sz="2000" dirty="0"/>
              <a:t>Utvikling av produkt og tjenester</a:t>
            </a:r>
          </a:p>
          <a:p>
            <a:r>
              <a:rPr lang="nb-NO" sz="2000" dirty="0"/>
              <a:t>Produksjon for scene</a:t>
            </a:r>
          </a:p>
          <a:p>
            <a:r>
              <a:rPr lang="nb-NO" sz="2000" dirty="0"/>
              <a:t>Ideer og praktisk forskning</a:t>
            </a:r>
          </a:p>
          <a:p>
            <a:endParaRPr lang="nb-NO" sz="2000" dirty="0"/>
          </a:p>
          <a:p>
            <a:endParaRPr lang="nb-NO" sz="2000" dirty="0"/>
          </a:p>
        </p:txBody>
      </p:sp>
      <p:pic>
        <p:nvPicPr>
          <p:cNvPr id="4" name="Bilde 4">
            <a:extLst>
              <a:ext uri="{FF2B5EF4-FFF2-40B4-BE49-F238E27FC236}">
                <a16:creationId xmlns:a16="http://schemas.microsoft.com/office/drawing/2014/main" id="{53068106-2BF2-0A84-C744-47A363F482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9" r="9448" b="-2"/>
          <a:stretch/>
        </p:blipFill>
        <p:spPr>
          <a:xfrm>
            <a:off x="6096000" y="645401"/>
            <a:ext cx="5456279" cy="554224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53E4DEE-E996-40F8-8635-0FF43D734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08BD1D3E-43CE-49EB-A424-0738950C6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E9182037-E3FA-489A-95D5-29E424842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8864E76-AD7F-4BEE-B3F6-A78FA42AE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8AD071B3-046D-4479-91FE-01E9AD7C8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91D776F5-E902-4A4D-A75D-A46E063C9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BED8F24-A998-4952-AB68-E2074F074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74D7A646-8CDC-49B3-9C44-3EF38DB42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D4E99D14-E4F4-419B-9AAF-8D1CEAB28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377E106C-5445-4A52-9F7E-DA1738744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752BFE96-D378-4BAE-A64B-F851A34C4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B88FFB19-5A5E-4078-B467-9D4ABD21B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5" name="Line 16">
              <a:extLst>
                <a:ext uri="{FF2B5EF4-FFF2-40B4-BE49-F238E27FC236}">
                  <a16:creationId xmlns:a16="http://schemas.microsoft.com/office/drawing/2014/main" id="{11042975-3D19-4728-BCDA-D3F5CD633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A28972BD-D2E1-4DCA-A907-2E3B6F60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1C806824-5C2D-4747-B038-69EE4074B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3B33F710-16D7-4F48-BFCA-66C9CA23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6C8C8ED4-90FA-4E97-AAF0-D5D51E6A9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0" name="Rectangle 21">
              <a:extLst>
                <a:ext uri="{FF2B5EF4-FFF2-40B4-BE49-F238E27FC236}">
                  <a16:creationId xmlns:a16="http://schemas.microsoft.com/office/drawing/2014/main" id="{6C5EB9C1-B25F-4172-8A96-5950ECC82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097E6E8A-9373-4655-882B-21715CCE9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EB8CC766-1206-4372-ACAF-8230AF4D5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1C8E2511-2489-47B2-9C19-C410910DD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D7820196-0A47-47EF-832C-A688E897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4982E0BF-34AE-48A3-AD6B-E0F3CD05D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CD34643B-9DF2-4310-8868-48252C339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4E020C4E-AF64-44A8-B830-779541D8D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D97BC3D3-B1B3-4825-9169-BBEF1DBCF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A750DC4F-1DAF-470E-98C6-6C68DEB93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2F99594A-5BBD-4E10-A818-8BE52B7D9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628018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AE4726C-1831-4FE3-9A11-227F0DC2F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4" name="Rectangle 13">
              <a:extLst>
                <a:ext uri="{FF2B5EF4-FFF2-40B4-BE49-F238E27FC236}">
                  <a16:creationId xmlns:a16="http://schemas.microsoft.com/office/drawing/2014/main" id="{B651D7F7-8C54-448E-A268-1CBFAD87D4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E3B56E94-40E1-489A-98B2-A3238D66A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D5B938FC-5C9C-34B3-9137-CE38CC5A5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697" y="618518"/>
            <a:ext cx="6050713" cy="1478570"/>
          </a:xfrm>
        </p:spPr>
        <p:txBody>
          <a:bodyPr>
            <a:normAutofit/>
          </a:bodyPr>
          <a:lstStyle/>
          <a:p>
            <a:r>
              <a:rPr lang="nb-NO"/>
              <a:t>Design og redesign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41469776-17E4-C0F4-8752-AB1F1AD978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88" r="32562"/>
          <a:stretch/>
        </p:blipFill>
        <p:spPr>
          <a:xfrm>
            <a:off x="-5597" y="10"/>
            <a:ext cx="4635583" cy="685799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916825F-759B-4F1A-BA80-AF7137691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AF64541-DE3B-4DBB-84E1-907956469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9175DCC0-514A-4CA1-AD9A-1BB0FFF1B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10371924-94D9-48AF-9D5B-6471775BE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C964FF9-A41A-438C-A22B-62690C98F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61716CD6-1875-4567-B3E2-364CD0960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31A293D3-7189-453D-AB91-1291AAFF3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87CB4EFE-58B3-4326-9CFB-A2AFADDFA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249CF4D3-B5A3-4287-BC9D-E9BB8FA6E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4D2515F2-4D11-41AF-A6B1-7D084BEA9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331BCBF4-0DC2-426E-84B3-AE38E403C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EC8AF156-0BE9-437D-A83B-87364146D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AC8CB256-3F62-4406-88F5-CE2421FF2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F3E812EB-415E-4B60-B0FB-65386882CE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EB4C95D7-8E6D-45EC-8CA1-9123D718E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83F62FD2-2F62-4495-997C-8BD7F95AB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B7DFE0F9-22A3-4846-8D4E-0D193BD32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244DAF25-7415-491A-9FF6-E04BC2DC2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7ACA3646-863C-4D00-A58A-62C7FE71C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0EA18B38-BD42-45ED-8458-FB205DBC7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id="{45302917-5DBE-4CF2-B52F-478F93FDD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8E61E6FD-D40E-479C-ABE9-2B69AE20D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id="{2F4DEB4F-F824-48D7-AF9B-B5D905DCD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F76CFA02-6090-4464-B573-BCA350C90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id="{51BE8BEC-76C7-41FE-AB76-35194C244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2" name="Freeform 29">
              <a:extLst>
                <a:ext uri="{FF2B5EF4-FFF2-40B4-BE49-F238E27FC236}">
                  <a16:creationId xmlns:a16="http://schemas.microsoft.com/office/drawing/2014/main" id="{710F61D4-3B34-45A9-B9B7-CE0373AB4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3" name="Freeform 30">
              <a:extLst>
                <a:ext uri="{FF2B5EF4-FFF2-40B4-BE49-F238E27FC236}">
                  <a16:creationId xmlns:a16="http://schemas.microsoft.com/office/drawing/2014/main" id="{451F080F-4CFB-4626-87CA-BB4CACA1C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4" name="Freeform 31">
              <a:extLst>
                <a:ext uri="{FF2B5EF4-FFF2-40B4-BE49-F238E27FC236}">
                  <a16:creationId xmlns:a16="http://schemas.microsoft.com/office/drawing/2014/main" id="{667BBD71-2295-4A66-B76C-F82175C2B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id="{B6644DE8-5BD1-4D5F-B245-0D3A21BCE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4DE8FD0-E681-4D9C-85C2-BEA4C2B3A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id="{D46033BD-1026-4388-B926-9D11E1D7C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id="{1FA74D4C-2E28-42C5-A7FA-3C7D6BD8B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9" name="Freeform 36">
              <a:extLst>
                <a:ext uri="{FF2B5EF4-FFF2-40B4-BE49-F238E27FC236}">
                  <a16:creationId xmlns:a16="http://schemas.microsoft.com/office/drawing/2014/main" id="{FADF7B3F-903C-456C-983E-C9868DDAB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0" name="Freeform 37">
              <a:extLst>
                <a:ext uri="{FF2B5EF4-FFF2-40B4-BE49-F238E27FC236}">
                  <a16:creationId xmlns:a16="http://schemas.microsoft.com/office/drawing/2014/main" id="{033F8698-1549-44AD-8DAD-0055D7B80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1" name="Freeform 38">
              <a:extLst>
                <a:ext uri="{FF2B5EF4-FFF2-40B4-BE49-F238E27FC236}">
                  <a16:creationId xmlns:a16="http://schemas.microsoft.com/office/drawing/2014/main" id="{F1BDD4B6-46FD-4048-ADF1-32EADD9E5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2" name="Freeform 39">
              <a:extLst>
                <a:ext uri="{FF2B5EF4-FFF2-40B4-BE49-F238E27FC236}">
                  <a16:creationId xmlns:a16="http://schemas.microsoft.com/office/drawing/2014/main" id="{E7F387A7-B3BF-4B1A-BFCA-2D21AD3DF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3" name="Freeform 40">
              <a:extLst>
                <a:ext uri="{FF2B5EF4-FFF2-40B4-BE49-F238E27FC236}">
                  <a16:creationId xmlns:a16="http://schemas.microsoft.com/office/drawing/2014/main" id="{7A1B6BC8-EA82-459D-A0E0-4EBE394E7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4" name="Freeform 41">
              <a:extLst>
                <a:ext uri="{FF2B5EF4-FFF2-40B4-BE49-F238E27FC236}">
                  <a16:creationId xmlns:a16="http://schemas.microsoft.com/office/drawing/2014/main" id="{8B94E190-DDC2-4545-906F-A1699BD73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5" name="Freeform 42">
              <a:extLst>
                <a:ext uri="{FF2B5EF4-FFF2-40B4-BE49-F238E27FC236}">
                  <a16:creationId xmlns:a16="http://schemas.microsoft.com/office/drawing/2014/main" id="{D9807239-A5BA-4BB3-9194-BCE3B2F21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6" name="Freeform 43">
              <a:extLst>
                <a:ext uri="{FF2B5EF4-FFF2-40B4-BE49-F238E27FC236}">
                  <a16:creationId xmlns:a16="http://schemas.microsoft.com/office/drawing/2014/main" id="{04D300FD-DC53-4375-8981-09EA63BCF1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1DF83FFD-4C16-41FD-928F-6E88AFC45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5B4BC2F-B667-462B-99D8-0C433124AB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0CBD9EFB-AC61-4674-B75A-56449003C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1AD4BBB0-F6A7-451F-BE09-DF619F38E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A258B285-AE5E-473A-AA72-3C95E1D83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7BEEDDE5-CB8A-4DF9-858F-4D9462D95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3" name="Freeform 50">
              <a:extLst>
                <a:ext uri="{FF2B5EF4-FFF2-40B4-BE49-F238E27FC236}">
                  <a16:creationId xmlns:a16="http://schemas.microsoft.com/office/drawing/2014/main" id="{DA1C731B-9B66-4D65-BF47-04B118107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4" name="Freeform 51">
              <a:extLst>
                <a:ext uri="{FF2B5EF4-FFF2-40B4-BE49-F238E27FC236}">
                  <a16:creationId xmlns:a16="http://schemas.microsoft.com/office/drawing/2014/main" id="{58DBFEC6-C6DC-4B7A-934F-5A79EC32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5" name="Freeform 52">
              <a:extLst>
                <a:ext uri="{FF2B5EF4-FFF2-40B4-BE49-F238E27FC236}">
                  <a16:creationId xmlns:a16="http://schemas.microsoft.com/office/drawing/2014/main" id="{9948D8CB-2DBE-4E48-98EA-DF9E2666A2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6" name="Freeform 53">
              <a:extLst>
                <a:ext uri="{FF2B5EF4-FFF2-40B4-BE49-F238E27FC236}">
                  <a16:creationId xmlns:a16="http://schemas.microsoft.com/office/drawing/2014/main" id="{56AB69F6-9F0B-4AB6-BCA8-AA2FD69E9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7" name="Freeform 54">
              <a:extLst>
                <a:ext uri="{FF2B5EF4-FFF2-40B4-BE49-F238E27FC236}">
                  <a16:creationId xmlns:a16="http://schemas.microsoft.com/office/drawing/2014/main" id="{0E7FB426-288D-4B0B-B73B-10CCC0EF4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8" name="Freeform 55">
              <a:extLst>
                <a:ext uri="{FF2B5EF4-FFF2-40B4-BE49-F238E27FC236}">
                  <a16:creationId xmlns:a16="http://schemas.microsoft.com/office/drawing/2014/main" id="{A5C59C6B-46C9-48C9-9F57-2EE738B53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9" name="Freeform 56">
              <a:extLst>
                <a:ext uri="{FF2B5EF4-FFF2-40B4-BE49-F238E27FC236}">
                  <a16:creationId xmlns:a16="http://schemas.microsoft.com/office/drawing/2014/main" id="{7CE85F33-17DC-4273-B06F-D17109444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70" name="Freeform 57">
              <a:extLst>
                <a:ext uri="{FF2B5EF4-FFF2-40B4-BE49-F238E27FC236}">
                  <a16:creationId xmlns:a16="http://schemas.microsoft.com/office/drawing/2014/main" id="{5CD001CF-F2C4-4810-A8D9-679F9F89E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71" name="Freeform 58">
              <a:extLst>
                <a:ext uri="{FF2B5EF4-FFF2-40B4-BE49-F238E27FC236}">
                  <a16:creationId xmlns:a16="http://schemas.microsoft.com/office/drawing/2014/main" id="{69F4BCDD-D153-40D2-8DD1-2509EE0CE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pic>
        <p:nvPicPr>
          <p:cNvPr id="7" name="Bilde 7">
            <a:extLst>
              <a:ext uri="{FF2B5EF4-FFF2-40B4-BE49-F238E27FC236}">
                <a16:creationId xmlns:a16="http://schemas.microsoft.com/office/drawing/2014/main" id="{77D1256E-DED3-061A-973F-732023309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368173" y="1895158"/>
            <a:ext cx="3858781" cy="4344324"/>
          </a:xfrm>
        </p:spPr>
      </p:pic>
    </p:spTree>
    <p:extLst>
      <p:ext uri="{BB962C8B-B14F-4D97-AF65-F5344CB8AC3E}">
        <p14:creationId xmlns:p14="http://schemas.microsoft.com/office/powerpoint/2010/main" val="4186981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p14="http://schemas.microsoft.com/office/powerpoint/2010/main" xmlns:a14="http://schemas.microsoft.com/office/drawing/2010/main" xmlns:a16="http://schemas.microsoft.com/office/drawing/2014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E8421FAB-E178-898C-E4B8-F1A925BFC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nb-NO" sz="3200"/>
              <a:t>Fysisk aktivitet og helse</a:t>
            </a:r>
          </a:p>
        </p:txBody>
      </p:sp>
      <p:pic>
        <p:nvPicPr>
          <p:cNvPr id="4" name="Bilde 4">
            <a:extLst>
              <a:ext uri="{FF2B5EF4-FFF2-40B4-BE49-F238E27FC236}">
                <a16:creationId xmlns:a16="http://schemas.microsoft.com/office/drawing/2014/main" id="{8ACBD120-0F72-14E9-8BE0-7F315ED1DA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25" r="20605" b="-1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6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7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9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0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1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2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3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4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5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7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8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9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0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1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3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4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5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6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7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8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9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pic>
        <p:nvPicPr>
          <p:cNvPr id="5" name="Bilde 5">
            <a:extLst>
              <a:ext uri="{FF2B5EF4-FFF2-40B4-BE49-F238E27FC236}">
                <a16:creationId xmlns:a16="http://schemas.microsoft.com/office/drawing/2014/main" id="{A2C554B1-FCFE-0747-58E1-98A7BE43CF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962900" y="2339259"/>
            <a:ext cx="3084513" cy="3362169"/>
          </a:xfrm>
        </p:spPr>
      </p:pic>
      <p:sp>
        <p:nvSpPr>
          <p:cNvPr id="70" name="TekstSylinder 69">
            <a:extLst>
              <a:ext uri="{FF2B5EF4-FFF2-40B4-BE49-F238E27FC236}">
                <a16:creationId xmlns:a16="http://schemas.microsoft.com/office/drawing/2014/main" id="{6642180D-1DBC-49C8-9C49-F63A6D275A71}"/>
              </a:ext>
            </a:extLst>
          </p:cNvPr>
          <p:cNvSpPr txBox="1"/>
          <p:nvPr/>
        </p:nvSpPr>
        <p:spPr>
          <a:xfrm>
            <a:off x="7929181" y="5824923"/>
            <a:ext cx="31991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100">
                <a:hlinkClick r:id="rId6"/>
              </a:rPr>
              <a:t>Fysisk aktivitet og helse</a:t>
            </a:r>
            <a:endParaRPr lang="nb-NO" sz="1100"/>
          </a:p>
        </p:txBody>
      </p:sp>
    </p:spTree>
    <p:extLst>
      <p:ext uri="{BB962C8B-B14F-4D97-AF65-F5344CB8AC3E}">
        <p14:creationId xmlns:p14="http://schemas.microsoft.com/office/powerpoint/2010/main" val="845042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p14="http://schemas.microsoft.com/office/powerpoint/2010/main" xmlns:a14="http://schemas.microsoft.com/office/drawing/2010/main" xmlns:a16="http://schemas.microsoft.com/office/drawing/2014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829AC2E4-8022-859F-4665-0CD2E0EEC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nb-NO" sz="3200"/>
              <a:t>Friluftsliv</a:t>
            </a:r>
          </a:p>
        </p:txBody>
      </p:sp>
      <p:pic>
        <p:nvPicPr>
          <p:cNvPr id="4" name="Bilde 4">
            <a:extLst>
              <a:ext uri="{FF2B5EF4-FFF2-40B4-BE49-F238E27FC236}">
                <a16:creationId xmlns:a16="http://schemas.microsoft.com/office/drawing/2014/main" id="{41E3635B-5497-BCDC-7F3A-5F16A4A633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12" r="14718" b="-1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6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7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9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0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1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2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3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4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5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7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8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9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0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1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3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4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5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6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7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8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9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pic>
        <p:nvPicPr>
          <p:cNvPr id="5" name="Bilde 5">
            <a:extLst>
              <a:ext uri="{FF2B5EF4-FFF2-40B4-BE49-F238E27FC236}">
                <a16:creationId xmlns:a16="http://schemas.microsoft.com/office/drawing/2014/main" id="{32413792-FFD5-DBFB-0780-41CD636E7A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962900" y="2317920"/>
            <a:ext cx="3409950" cy="3764081"/>
          </a:xfrm>
        </p:spPr>
      </p:pic>
    </p:spTree>
    <p:extLst>
      <p:ext uri="{BB962C8B-B14F-4D97-AF65-F5344CB8AC3E}">
        <p14:creationId xmlns:p14="http://schemas.microsoft.com/office/powerpoint/2010/main" val="3142210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p14="http://schemas.microsoft.com/office/powerpoint/2010/main" xmlns:a14="http://schemas.microsoft.com/office/drawing/2010/main" xmlns:a16="http://schemas.microsoft.com/office/drawing/2014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420B4060-020E-B6AA-01C8-FF0B79C39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nb-NO" sz="3200"/>
              <a:t>Utvikling av produkt og tjenester</a:t>
            </a:r>
          </a:p>
        </p:txBody>
      </p:sp>
      <p:pic>
        <p:nvPicPr>
          <p:cNvPr id="4" name="Bilde 4">
            <a:extLst>
              <a:ext uri="{FF2B5EF4-FFF2-40B4-BE49-F238E27FC236}">
                <a16:creationId xmlns:a16="http://schemas.microsoft.com/office/drawing/2014/main" id="{E66FFBCE-94C1-CC42-4F31-4DF3AFC2F6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13" r="4626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6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7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9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0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1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2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3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4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5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7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8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9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0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1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3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4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5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6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7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8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9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pic>
        <p:nvPicPr>
          <p:cNvPr id="5" name="Bilde 5">
            <a:extLst>
              <a:ext uri="{FF2B5EF4-FFF2-40B4-BE49-F238E27FC236}">
                <a16:creationId xmlns:a16="http://schemas.microsoft.com/office/drawing/2014/main" id="{B96807F4-CBEB-E0D5-F7D9-1F3178325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962900" y="2277034"/>
            <a:ext cx="3084513" cy="3486619"/>
          </a:xfrm>
        </p:spPr>
      </p:pic>
    </p:spTree>
    <p:extLst>
      <p:ext uri="{BB962C8B-B14F-4D97-AF65-F5344CB8AC3E}">
        <p14:creationId xmlns:p14="http://schemas.microsoft.com/office/powerpoint/2010/main" val="1724184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521EF6-139F-C885-2FB3-EFC292092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nn-NO"/>
              <a:t>					       </a:t>
            </a:r>
            <a:r>
              <a:rPr lang="nn-NO" sz="3200"/>
              <a:t>Produksjon for scene</a:t>
            </a:r>
            <a:endParaRPr lang="nb-NO" sz="3200"/>
          </a:p>
        </p:txBody>
      </p:sp>
      <p:pic>
        <p:nvPicPr>
          <p:cNvPr id="1026" name="Picture 2" descr="Scene - Tromsø Streaming Studio">
            <a:extLst>
              <a:ext uri="{FF2B5EF4-FFF2-40B4-BE49-F238E27FC236}">
                <a16:creationId xmlns:a16="http://schemas.microsoft.com/office/drawing/2014/main" id="{E824A9DB-97B5-3AE0-58FE-FA1AED49212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" r="-3" b="16370"/>
          <a:stretch/>
        </p:blipFill>
        <p:spPr bwMode="auto">
          <a:xfrm>
            <a:off x="-1" y="0"/>
            <a:ext cx="6536457" cy="686997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2F773E5D-3A6F-C60D-4A7F-DD7950974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219" y="2023963"/>
            <a:ext cx="3556847" cy="440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26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1EA07E-290F-66E3-0995-F7B492C79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Ideer og praktisk forskning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5A41AB93-0870-4570-305D-E37C765A4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7136" y="2017984"/>
            <a:ext cx="4328496" cy="4840016"/>
          </a:xfrm>
        </p:spPr>
        <p:txBody>
          <a:bodyPr>
            <a:normAutofit fontScale="92500" lnSpcReduction="10000"/>
          </a:bodyPr>
          <a:lstStyle/>
          <a:p>
            <a:r>
              <a:rPr lang="nb-NO" b="1" dirty="0"/>
              <a:t>Aktiviteter:</a:t>
            </a:r>
            <a:endParaRPr lang="nb-NO" dirty="0"/>
          </a:p>
          <a:p>
            <a:pPr lvl="1"/>
            <a:r>
              <a:rPr lang="nb-NO" dirty="0"/>
              <a:t>Innsamling av data</a:t>
            </a:r>
          </a:p>
          <a:p>
            <a:pPr lvl="1"/>
            <a:r>
              <a:rPr lang="nb-NO" dirty="0"/>
              <a:t>Programmering</a:t>
            </a:r>
          </a:p>
          <a:p>
            <a:pPr lvl="1"/>
            <a:r>
              <a:rPr lang="nb-NO" dirty="0" err="1"/>
              <a:t>Labarbeid</a:t>
            </a:r>
            <a:endParaRPr lang="nb-NO" dirty="0"/>
          </a:p>
          <a:p>
            <a:pPr marL="457200" lvl="1" indent="0">
              <a:buNone/>
            </a:pPr>
            <a:r>
              <a:rPr lang="nb-NO" dirty="0"/>
              <a:t>Eksempler:</a:t>
            </a:r>
          </a:p>
          <a:p>
            <a:pPr lvl="1"/>
            <a:r>
              <a:rPr lang="nb-NO" dirty="0"/>
              <a:t>Blindtest julebrus</a:t>
            </a:r>
          </a:p>
          <a:p>
            <a:pPr lvl="1"/>
            <a:r>
              <a:rPr lang="nb-NO" dirty="0"/>
              <a:t>Hvilke biler er på Kvernaland</a:t>
            </a:r>
          </a:p>
          <a:p>
            <a:pPr lvl="1"/>
            <a:r>
              <a:rPr lang="nb-NO" dirty="0"/>
              <a:t>Disseksjon av arter</a:t>
            </a:r>
          </a:p>
          <a:p>
            <a:pPr lvl="1"/>
            <a:r>
              <a:rPr lang="nb-NO" dirty="0"/>
              <a:t>Hvordan virker antibiotika</a:t>
            </a:r>
          </a:p>
          <a:p>
            <a:pPr lvl="1"/>
            <a:r>
              <a:rPr lang="nb-NO" dirty="0"/>
              <a:t>Værstasjon</a:t>
            </a:r>
          </a:p>
          <a:p>
            <a:pPr lvl="1"/>
            <a:r>
              <a:rPr lang="nb-NO" dirty="0"/>
              <a:t>Måling av blodsukker</a:t>
            </a:r>
          </a:p>
          <a:p>
            <a:pPr lvl="1"/>
            <a:r>
              <a:rPr lang="nb-NO" dirty="0"/>
              <a:t>Fisking</a:t>
            </a:r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7E26D163-8246-D811-8E89-58C708BA5F0B}"/>
              </a:ext>
            </a:extLst>
          </p:cNvPr>
          <p:cNvSpPr txBox="1">
            <a:spLocks/>
          </p:cNvSpPr>
          <p:nvPr/>
        </p:nvSpPr>
        <p:spPr>
          <a:xfrm>
            <a:off x="0" y="5174544"/>
            <a:ext cx="4182534" cy="3033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b="1"/>
              <a:t>Personlige egenskaper</a:t>
            </a:r>
            <a:endParaRPr lang="nb-NO"/>
          </a:p>
          <a:p>
            <a:pPr lvl="1"/>
            <a:r>
              <a:rPr lang="nb-NO"/>
              <a:t>Like realfag</a:t>
            </a:r>
          </a:p>
          <a:p>
            <a:pPr lvl="1"/>
            <a:r>
              <a:rPr lang="nb-NO"/>
              <a:t>Nysgjerrig</a:t>
            </a:r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2343641-7715-DD08-88B7-E4055132279A}"/>
              </a:ext>
            </a:extLst>
          </p:cNvPr>
          <p:cNvSpPr txBox="1">
            <a:spLocks/>
          </p:cNvSpPr>
          <p:nvPr/>
        </p:nvSpPr>
        <p:spPr>
          <a:xfrm>
            <a:off x="-42907" y="2017984"/>
            <a:ext cx="4698879" cy="356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b="1"/>
              <a:t>Hovedmål:</a:t>
            </a:r>
          </a:p>
          <a:p>
            <a:pPr lvl="1"/>
            <a:r>
              <a:rPr lang="nb-NO"/>
              <a:t>Bruke egne ideer eller interesser når dere forsker i faget</a:t>
            </a:r>
          </a:p>
          <a:p>
            <a:pPr lvl="1"/>
            <a:r>
              <a:rPr lang="nb-NO"/>
              <a:t>Lære hvordan forskning fungerer</a:t>
            </a:r>
          </a:p>
          <a:p>
            <a:pPr lvl="1"/>
            <a:r>
              <a:rPr lang="nb-NO"/>
              <a:t>Naturvitenskapelige eller samfunnsfaglige spørsmål</a:t>
            </a:r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BE64AF1-9C6D-4136-A02E-95991060C4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3" t="8857"/>
          <a:stretch/>
        </p:blipFill>
        <p:spPr>
          <a:xfrm>
            <a:off x="10703283" y="3504226"/>
            <a:ext cx="1356359" cy="2916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9268336-4DAA-E4C6-7423-EB1F288AC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199" y="126772"/>
            <a:ext cx="231437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6B6EF7AD-BF6F-953B-7A35-DDA2AA51C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262" y="5103712"/>
            <a:ext cx="2445096" cy="1527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270B2238-7507-F233-9284-941BAB1F3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3690" y="3422308"/>
            <a:ext cx="2603452" cy="1408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Bilde 14" descr="Et bilde som inneholder Grafikk, sirkel, logo, Font&#10;&#10;Automatisk generert beskrivelse">
            <a:extLst>
              <a:ext uri="{FF2B5EF4-FFF2-40B4-BE49-F238E27FC236}">
                <a16:creationId xmlns:a16="http://schemas.microsoft.com/office/drawing/2014/main" id="{ACA6C5CF-7D8B-3B36-FDD4-62B3304BC3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989037" y="1278716"/>
            <a:ext cx="2466958" cy="19099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8200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0B8DE5-642B-78ED-04D0-DD8C27537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2149" cy="1325563"/>
          </a:xfrm>
        </p:spPr>
        <p:txBody>
          <a:bodyPr>
            <a:normAutofit/>
          </a:bodyPr>
          <a:lstStyle/>
          <a:p>
            <a:r>
              <a:rPr lang="nb-NO" dirty="0"/>
              <a:t>Det viktigste i faget er å være nysgjerrig og kritisk!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EF912E5-4C2D-6E38-B961-61CD52B64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238" y="1825625"/>
            <a:ext cx="6095035" cy="4351338"/>
          </a:xfrm>
        </p:spPr>
        <p:txBody>
          <a:bodyPr>
            <a:normAutofit lnSpcReduction="10000"/>
          </a:bodyPr>
          <a:lstStyle/>
          <a:p>
            <a:r>
              <a:rPr lang="nb-NO" dirty="0"/>
              <a:t>Det vil være en del praktisk, både inne og ute, men også litt teori. </a:t>
            </a:r>
          </a:p>
          <a:p>
            <a:r>
              <a:rPr lang="nb-NO" dirty="0"/>
              <a:t>Dette er opp til hva dere ønsker!</a:t>
            </a:r>
          </a:p>
          <a:p>
            <a:r>
              <a:rPr lang="nb-NO" dirty="0"/>
              <a:t>Hvis elevene ønsker å forske på fisk, gjør vi det.</a:t>
            </a:r>
          </a:p>
          <a:p>
            <a:r>
              <a:rPr lang="nb-NO" dirty="0"/>
              <a:t>Hvis elevene ønsker å lære mer </a:t>
            </a:r>
            <a:r>
              <a:rPr lang="nb-NO"/>
              <a:t>om vær </a:t>
            </a:r>
            <a:r>
              <a:rPr lang="nb-NO" dirty="0"/>
              <a:t>og klima, så gjør vi det. </a:t>
            </a:r>
            <a:br>
              <a:rPr lang="nb-NO" dirty="0"/>
            </a:br>
            <a:r>
              <a:rPr lang="nb-NO" dirty="0"/>
              <a:t>Kanskje vi skal lære å melde vær? </a:t>
            </a:r>
          </a:p>
          <a:p>
            <a:r>
              <a:rPr lang="nb-NO" dirty="0"/>
              <a:t>Som forskning- Jobber vi i team!</a:t>
            </a:r>
          </a:p>
        </p:txBody>
      </p:sp>
      <p:pic>
        <p:nvPicPr>
          <p:cNvPr id="5" name="Bilde 4" descr="Et bilde som inneholder utendørs, vann, innsjø, himmel&#10;&#10;KI-generert innhold kan være feil.">
            <a:extLst>
              <a:ext uri="{FF2B5EF4-FFF2-40B4-BE49-F238E27FC236}">
                <a16:creationId xmlns:a16="http://schemas.microsoft.com/office/drawing/2014/main" id="{7C70AD0B-094D-B3B5-D11B-51B83DCD3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530817" y="955299"/>
            <a:ext cx="3174610" cy="2380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Bilde 7" descr="Et bilde som inneholder utendørs, tre, sky, Cumlulussky&#10;&#10;KI-generert innhold kan være feil.">
            <a:extLst>
              <a:ext uri="{FF2B5EF4-FFF2-40B4-BE49-F238E27FC236}">
                <a16:creationId xmlns:a16="http://schemas.microsoft.com/office/drawing/2014/main" id="{5AECE72C-4081-726A-2F24-E496D1860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102602" y="3931042"/>
            <a:ext cx="3066200" cy="2850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Bilde 10" descr="Et bilde som inneholder himmel, tåke, bro, design&#10;&#10;KI-generert innhold kan være feil.">
            <a:extLst>
              <a:ext uri="{FF2B5EF4-FFF2-40B4-BE49-F238E27FC236}">
                <a16:creationId xmlns:a16="http://schemas.microsoft.com/office/drawing/2014/main" id="{E4C6729C-D55F-242D-DD40-CF5C39BF8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011120" y="2926958"/>
            <a:ext cx="3174609" cy="22420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3444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AE4726C-1831-4FE3-9A11-227F0DC2F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B651D7F7-8C54-448E-A268-1CBFAD87D4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E3B56E94-40E1-489A-98B2-A3238D66A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996697" y="618518"/>
            <a:ext cx="6050713" cy="1478570"/>
          </a:xfrm>
        </p:spPr>
        <p:txBody>
          <a:bodyPr>
            <a:normAutofit/>
          </a:bodyPr>
          <a:lstStyle/>
          <a:p>
            <a:r>
              <a:rPr lang="nb-NO"/>
              <a:t>Agenda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4"/>
          <a:srcRect l="24606" r="25711" b="-2"/>
          <a:stretch/>
        </p:blipFill>
        <p:spPr>
          <a:xfrm>
            <a:off x="-5597" y="10"/>
            <a:ext cx="4635583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916825F-759B-4F1A-BA80-AF7137691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F64541-DE3B-4DBB-84E1-907956469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9175DCC0-514A-4CA1-AD9A-1BB0FFF1B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10371924-94D9-48AF-9D5B-6471775BE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964FF9-A41A-438C-A22B-62690C98F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61716CD6-1875-4567-B3E2-364CD0960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31A293D3-7189-453D-AB91-1291AAFF3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87CB4EFE-58B3-4326-9CFB-A2AFADDFA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49CF4D3-B5A3-4287-BC9D-E9BB8FA6E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4D2515F2-4D11-41AF-A6B1-7D084BEA9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331BCBF4-0DC2-426E-84B3-AE38E403C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EC8AF156-0BE9-437D-A83B-87364146D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AC8CB256-3F62-4406-88F5-CE2421FF2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3E812EB-415E-4B60-B0FB-65386882CE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B4C95D7-8E6D-45EC-8CA1-9123D718E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83F62FD2-2F62-4495-997C-8BD7F95AB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B7DFE0F9-22A3-4846-8D4E-0D193BD32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244DAF25-7415-491A-9FF6-E04BC2DC2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7ACA3646-863C-4D00-A58A-62C7FE71C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0EA18B38-BD42-45ED-8458-FB205DBC7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45302917-5DBE-4CF2-B52F-478F93FDD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8E61E6FD-D40E-479C-ABE9-2B69AE20D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2F4DEB4F-F824-48D7-AF9B-B5D905DCD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F76CFA02-6090-4464-B573-BCA350C90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51BE8BEC-76C7-41FE-AB76-35194C244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710F61D4-3B34-45A9-B9B7-CE0373AB4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451F080F-4CFB-4626-87CA-BB4CACA1C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667BBD71-2295-4A66-B76C-F82175C2B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B6644DE8-5BD1-4D5F-B245-0D3A21BCE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4DE8FD0-E681-4D9C-85C2-BEA4C2B3A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D46033BD-1026-4388-B926-9D11E1D7C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1FA74D4C-2E28-42C5-A7FA-3C7D6BD8B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FADF7B3F-903C-456C-983E-C9868DDAB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033F8698-1549-44AD-8DAD-0055D7B80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F1BDD4B6-46FD-4048-ADF1-32EADD9E5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E7F387A7-B3BF-4B1A-BFCA-2D21AD3DF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7A1B6BC8-EA82-459D-A0E0-4EBE394E7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8B94E190-DDC2-4545-906F-A1699BD73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D9807239-A5BA-4BB3-9194-BCE3B2F21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04D300FD-DC53-4375-8981-09EA63BCF1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1DF83FFD-4C16-41FD-928F-6E88AFC45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5B4BC2F-B667-462B-99D8-0C433124AB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0CBD9EFB-AC61-4674-B75A-56449003C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1AD4BBB0-F6A7-451F-BE09-DF619F38E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A258B285-AE5E-473A-AA72-3C95E1D83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7BEEDDE5-CB8A-4DF9-858F-4D9462D95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DA1C731B-9B66-4D65-BF47-04B118107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1" name="Freeform 51">
              <a:extLst>
                <a:ext uri="{FF2B5EF4-FFF2-40B4-BE49-F238E27FC236}">
                  <a16:creationId xmlns:a16="http://schemas.microsoft.com/office/drawing/2014/main" id="{58DBFEC6-C6DC-4B7A-934F-5A79EC32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9948D8CB-2DBE-4E48-98EA-DF9E2666A2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56AB69F6-9F0B-4AB6-BCA8-AA2FD69E9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4" name="Freeform 54">
              <a:extLst>
                <a:ext uri="{FF2B5EF4-FFF2-40B4-BE49-F238E27FC236}">
                  <a16:creationId xmlns:a16="http://schemas.microsoft.com/office/drawing/2014/main" id="{0E7FB426-288D-4B0B-B73B-10CCC0EF4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5" name="Freeform 55">
              <a:extLst>
                <a:ext uri="{FF2B5EF4-FFF2-40B4-BE49-F238E27FC236}">
                  <a16:creationId xmlns:a16="http://schemas.microsoft.com/office/drawing/2014/main" id="{A5C59C6B-46C9-48C9-9F57-2EE738B53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6" name="Freeform 56">
              <a:extLst>
                <a:ext uri="{FF2B5EF4-FFF2-40B4-BE49-F238E27FC236}">
                  <a16:creationId xmlns:a16="http://schemas.microsoft.com/office/drawing/2014/main" id="{7CE85F33-17DC-4273-B06F-D17109444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5CD001CF-F2C4-4810-A8D9-679F9F89E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69F4BCDD-D153-40D2-8DD1-2509EE0CE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968958" y="2249487"/>
            <a:ext cx="6078453" cy="354171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b-NO" dirty="0"/>
              <a:t>Overgangen til U-</a:t>
            </a:r>
            <a:r>
              <a:rPr lang="nb-NO" dirty="0" err="1"/>
              <a:t>skulen</a:t>
            </a:r>
            <a:endParaRPr lang="nb-NO" dirty="0"/>
          </a:p>
          <a:p>
            <a:r>
              <a:rPr lang="nb-NO" dirty="0"/>
              <a:t>Om </a:t>
            </a:r>
            <a:r>
              <a:rPr lang="nb-NO" dirty="0" err="1"/>
              <a:t>framandspråk</a:t>
            </a:r>
            <a:r>
              <a:rPr lang="nb-NO" dirty="0"/>
              <a:t> og </a:t>
            </a:r>
            <a:r>
              <a:rPr lang="nb-NO" dirty="0" err="1"/>
              <a:t>valfag</a:t>
            </a:r>
            <a:endParaRPr lang="nb-NO" dirty="0"/>
          </a:p>
          <a:p>
            <a:r>
              <a:rPr lang="nb-NO" dirty="0"/>
              <a:t>Val av </a:t>
            </a:r>
            <a:r>
              <a:rPr lang="nb-NO" dirty="0" err="1"/>
              <a:t>framandspråk</a:t>
            </a:r>
            <a:r>
              <a:rPr lang="nb-NO" dirty="0"/>
              <a:t>, </a:t>
            </a:r>
            <a:r>
              <a:rPr lang="nb-NO" dirty="0" err="1"/>
              <a:t>valfag</a:t>
            </a:r>
            <a:r>
              <a:rPr lang="nb-NO" dirty="0"/>
              <a:t> </a:t>
            </a:r>
          </a:p>
          <a:p>
            <a:r>
              <a:rPr lang="nb-NO" dirty="0"/>
              <a:t>Informasjon ang målform og </a:t>
            </a:r>
            <a:r>
              <a:rPr lang="nb-NO" dirty="0" err="1"/>
              <a:t>klassar</a:t>
            </a:r>
            <a:endParaRPr lang="nb-NO" dirty="0"/>
          </a:p>
          <a:p>
            <a:r>
              <a:rPr lang="nb-NO" dirty="0"/>
              <a:t>Framover</a:t>
            </a:r>
          </a:p>
        </p:txBody>
      </p:sp>
    </p:spTree>
    <p:extLst>
      <p:ext uri="{BB962C8B-B14F-4D97-AF65-F5344CB8AC3E}">
        <p14:creationId xmlns:p14="http://schemas.microsoft.com/office/powerpoint/2010/main" val="6545547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D6A640B-6684-4338-9199-6EE758735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AB052D-92E4-4715-895B-E42323075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2305051" cy="6858001"/>
            <a:chOff x="0" y="0"/>
            <a:chExt cx="2305051" cy="6858001"/>
          </a:xfrm>
          <a:solidFill>
            <a:schemeClr val="bg2">
              <a:lumMod val="60000"/>
              <a:lumOff val="40000"/>
              <a:alpha val="60000"/>
            </a:schemeClr>
          </a:solidFill>
          <a:effectLst/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F9792D54-14D4-44D6-A491-DEA72C26C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3CB19E7-637B-4FA1-B5E7-E35CF50AD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8CED72B-CBE7-450E-BE7C-247E88439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3BBD7465-3665-40AE-98E8-F8503EE20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6CB6F49-3080-4A29-860D-F8F1AC4AC3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EA3A8EBB-EC1C-42C6-B409-E065ACD0E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0F0AAA08-BD9A-4F88-A60C-F2ECB84CE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44ACFC6E-01EE-4A01-8C39-0C4BC6B4E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DDE8B861-702A-45C6-A7C5-D20764B55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28DFAFFC-4BAC-4606-8F45-47284ED2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B141C913-8CB4-4E5B-B684-BD4036777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81E80ADE-DC6D-491B-BAC4-A90D44FD4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4A425A61-47B5-41CA-A1D6-21C358B89D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B44D4532-40A1-4CEB-8A1C-711180D586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31056221-3B7D-4E0B-A366-3E03523EF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0F4CE988-2CA1-4875-8419-BC9914E7A9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D5E11DED-8522-4839-A2C5-9D64FBB03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3A1EE55C-F160-4A56-ABFE-5EE18FE21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519A9CFB-FBD5-4742-9228-976E852BC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E808A3F5-6663-49E0-B6BB-AFBBCD508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33A492F1-3A43-47FE-8E3E-4BF2B7864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2ED7DF23-0B1F-4E17-8EC2-1B74D318F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FE1204BD-7481-4989-957D-B61AEA964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DD3C5673-1874-477D-AE35-B37A91974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DA963A0C-386F-4A9E-89E8-67081094B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D527BB52-D4EE-4CAA-A8A0-53A27DC7FF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2A037511-5E0A-4293-81AB-28C5DC96B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42A7FE1C-EF14-483B-B5FC-FDC150282A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9" name="Rectangle 33">
              <a:extLst>
                <a:ext uri="{FF2B5EF4-FFF2-40B4-BE49-F238E27FC236}">
                  <a16:creationId xmlns:a16="http://schemas.microsoft.com/office/drawing/2014/main" id="{45A82D49-825B-47BC-8622-A1D54C5C2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0" name="Freeform 34">
              <a:extLst>
                <a:ext uri="{FF2B5EF4-FFF2-40B4-BE49-F238E27FC236}">
                  <a16:creationId xmlns:a16="http://schemas.microsoft.com/office/drawing/2014/main" id="{039D74A5-B4AF-4800-B941-E5F8CD44E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1" name="Freeform 35">
              <a:extLst>
                <a:ext uri="{FF2B5EF4-FFF2-40B4-BE49-F238E27FC236}">
                  <a16:creationId xmlns:a16="http://schemas.microsoft.com/office/drawing/2014/main" id="{70B5D059-1472-474F-BDE6-881B5D1CD7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736D79CC-81E0-4C87-ABAC-58197ADBD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3" name="Freeform 37">
              <a:extLst>
                <a:ext uri="{FF2B5EF4-FFF2-40B4-BE49-F238E27FC236}">
                  <a16:creationId xmlns:a16="http://schemas.microsoft.com/office/drawing/2014/main" id="{7E72BA97-1228-4006-B095-8D9FB45FB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4" name="Freeform 38">
              <a:extLst>
                <a:ext uri="{FF2B5EF4-FFF2-40B4-BE49-F238E27FC236}">
                  <a16:creationId xmlns:a16="http://schemas.microsoft.com/office/drawing/2014/main" id="{36FA3A99-37FB-4B03-A810-425BC9B379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5" name="Freeform 39">
              <a:extLst>
                <a:ext uri="{FF2B5EF4-FFF2-40B4-BE49-F238E27FC236}">
                  <a16:creationId xmlns:a16="http://schemas.microsoft.com/office/drawing/2014/main" id="{2E45B959-2AD5-4FE4-BF6A-4F011011CF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6" name="Freeform 40">
              <a:extLst>
                <a:ext uri="{FF2B5EF4-FFF2-40B4-BE49-F238E27FC236}">
                  <a16:creationId xmlns:a16="http://schemas.microsoft.com/office/drawing/2014/main" id="{CEE29A17-924F-4EED-A18C-E6A0137E5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7" name="Freeform 41">
              <a:extLst>
                <a:ext uri="{FF2B5EF4-FFF2-40B4-BE49-F238E27FC236}">
                  <a16:creationId xmlns:a16="http://schemas.microsoft.com/office/drawing/2014/main" id="{EFB8BDF1-3A59-4EE5-BFAB-4F4B301E3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8" name="Freeform 42">
              <a:extLst>
                <a:ext uri="{FF2B5EF4-FFF2-40B4-BE49-F238E27FC236}">
                  <a16:creationId xmlns:a16="http://schemas.microsoft.com/office/drawing/2014/main" id="{8F94E417-93B4-4071-A6D1-AE66CA682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9" name="Freeform 43">
              <a:extLst>
                <a:ext uri="{FF2B5EF4-FFF2-40B4-BE49-F238E27FC236}">
                  <a16:creationId xmlns:a16="http://schemas.microsoft.com/office/drawing/2014/main" id="{A18F44A8-385D-4EB4-A013-7EB252A2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0" name="Freeform 44">
              <a:extLst>
                <a:ext uri="{FF2B5EF4-FFF2-40B4-BE49-F238E27FC236}">
                  <a16:creationId xmlns:a16="http://schemas.microsoft.com/office/drawing/2014/main" id="{B25FB320-9784-4EA9-B1AE-3BF9106E6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1" name="Rectangle 45">
              <a:extLst>
                <a:ext uri="{FF2B5EF4-FFF2-40B4-BE49-F238E27FC236}">
                  <a16:creationId xmlns:a16="http://schemas.microsoft.com/office/drawing/2014/main" id="{C9EB05E6-5BE4-4EE1-9F0C-E8B57B362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2" name="Freeform 46">
              <a:extLst>
                <a:ext uri="{FF2B5EF4-FFF2-40B4-BE49-F238E27FC236}">
                  <a16:creationId xmlns:a16="http://schemas.microsoft.com/office/drawing/2014/main" id="{C66CAA98-15DB-4EF7-B2CA-54F523A3C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3" name="Freeform 47">
              <a:extLst>
                <a:ext uri="{FF2B5EF4-FFF2-40B4-BE49-F238E27FC236}">
                  <a16:creationId xmlns:a16="http://schemas.microsoft.com/office/drawing/2014/main" id="{7A30C330-EB27-4D08-82D2-7311A8505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4" name="Freeform 48">
              <a:extLst>
                <a:ext uri="{FF2B5EF4-FFF2-40B4-BE49-F238E27FC236}">
                  <a16:creationId xmlns:a16="http://schemas.microsoft.com/office/drawing/2014/main" id="{285C54D0-DCD8-43CD-AE6D-00487565C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5" name="Freeform 49">
              <a:extLst>
                <a:ext uri="{FF2B5EF4-FFF2-40B4-BE49-F238E27FC236}">
                  <a16:creationId xmlns:a16="http://schemas.microsoft.com/office/drawing/2014/main" id="{BC525C34-0A4A-4042-8FA3-F64A115AEA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6" name="Freeform 50">
              <a:extLst>
                <a:ext uri="{FF2B5EF4-FFF2-40B4-BE49-F238E27FC236}">
                  <a16:creationId xmlns:a16="http://schemas.microsoft.com/office/drawing/2014/main" id="{870751A2-DBE9-4631-86D3-800E774916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7" name="Freeform 51">
              <a:extLst>
                <a:ext uri="{FF2B5EF4-FFF2-40B4-BE49-F238E27FC236}">
                  <a16:creationId xmlns:a16="http://schemas.microsoft.com/office/drawing/2014/main" id="{ED6D7806-3E23-488D-80ED-281D3DA72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8" name="Freeform 52">
              <a:extLst>
                <a:ext uri="{FF2B5EF4-FFF2-40B4-BE49-F238E27FC236}">
                  <a16:creationId xmlns:a16="http://schemas.microsoft.com/office/drawing/2014/main" id="{170E0895-F9C9-44BA-AF81-F7938C7E4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9" name="Freeform 53">
              <a:extLst>
                <a:ext uri="{FF2B5EF4-FFF2-40B4-BE49-F238E27FC236}">
                  <a16:creationId xmlns:a16="http://schemas.microsoft.com/office/drawing/2014/main" id="{75AD3DD3-BD4A-4DD9-9AC1-C60E34174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0" name="Freeform 54">
              <a:extLst>
                <a:ext uri="{FF2B5EF4-FFF2-40B4-BE49-F238E27FC236}">
                  <a16:creationId xmlns:a16="http://schemas.microsoft.com/office/drawing/2014/main" id="{D047B55E-0847-4696-8101-A643C3C7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1" name="Freeform 55">
              <a:extLst>
                <a:ext uri="{FF2B5EF4-FFF2-40B4-BE49-F238E27FC236}">
                  <a16:creationId xmlns:a16="http://schemas.microsoft.com/office/drawing/2014/main" id="{CB3EF1DB-37BD-463B-A542-7AA57DC9F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" name="Freeform 56">
              <a:extLst>
                <a:ext uri="{FF2B5EF4-FFF2-40B4-BE49-F238E27FC236}">
                  <a16:creationId xmlns:a16="http://schemas.microsoft.com/office/drawing/2014/main" id="{95D0E013-2F18-4248-9D83-3BFF25A05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3" name="Freeform 57">
              <a:extLst>
                <a:ext uri="{FF2B5EF4-FFF2-40B4-BE49-F238E27FC236}">
                  <a16:creationId xmlns:a16="http://schemas.microsoft.com/office/drawing/2014/main" id="{E7D95722-3A1F-4917-8C16-D4D409941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4" name="Freeform 58">
              <a:extLst>
                <a:ext uri="{FF2B5EF4-FFF2-40B4-BE49-F238E27FC236}">
                  <a16:creationId xmlns:a16="http://schemas.microsoft.com/office/drawing/2014/main" id="{A54912BE-A961-4720-992C-09A2D13DE2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p14="http://schemas.microsoft.com/office/powerpoint/2010/main" xmlns:a16="http://schemas.microsoft.com/office/drawing/2014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sp useBgFill="1">
        <p:nvSpPr>
          <p:cNvPr id="66" name="Round Diagonal Corner Rectangle 7">
            <a:extLst>
              <a:ext uri="{FF2B5EF4-FFF2-40B4-BE49-F238E27FC236}">
                <a16:creationId xmlns:a16="http://schemas.microsoft.com/office/drawing/2014/main" id="{FF5E4228-419E-44B9-B090-94A9540E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079" y="0"/>
            <a:ext cx="8132922" cy="6848476"/>
          </a:xfrm>
          <a:prstGeom prst="round2DiagRect">
            <a:avLst>
              <a:gd name="adj1" fmla="val 0"/>
              <a:gd name="adj2" fmla="val 0"/>
            </a:avLst>
          </a:prstGeom>
          <a:ln w="1905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1539BC-3C24-C54F-AB7B-B671851BB1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4296" y="963613"/>
            <a:ext cx="6013703" cy="4149724"/>
          </a:xfrm>
        </p:spPr>
        <p:txBody>
          <a:bodyPr anchor="ctr">
            <a:normAutofit/>
          </a:bodyPr>
          <a:lstStyle/>
          <a:p>
            <a:r>
              <a:rPr lang="nb-NO" sz="6000"/>
              <a:t>Valgfag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D38B1CE-0CF7-B549-BD8F-9067A42A1A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0571" y="963612"/>
            <a:ext cx="2502269" cy="4149725"/>
          </a:xfrm>
        </p:spPr>
        <p:txBody>
          <a:bodyPr anchor="ctr">
            <a:normAutofit/>
          </a:bodyPr>
          <a:lstStyle/>
          <a:p>
            <a:pPr algn="r"/>
            <a:r>
              <a:rPr lang="nb-NO">
                <a:solidFill>
                  <a:schemeClr val="tx1"/>
                </a:solidFill>
              </a:rPr>
              <a:t>Hvordan beregnes karakteren?</a:t>
            </a:r>
          </a:p>
        </p:txBody>
      </p:sp>
    </p:spTree>
    <p:extLst>
      <p:ext uri="{BB962C8B-B14F-4D97-AF65-F5344CB8AC3E}">
        <p14:creationId xmlns:p14="http://schemas.microsoft.com/office/powerpoint/2010/main" val="3154653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4" name="Rectangle 7">
            <a:extLst>
              <a:ext uri="{FF2B5EF4-FFF2-40B4-BE49-F238E27FC236}">
                <a16:creationId xmlns:a16="http://schemas.microsoft.com/office/drawing/2014/main" id="{CC892AB0-7D6D-4FC9-9105-0CB427161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">
            <a:extLst>
              <a:ext uri="{FF2B5EF4-FFF2-40B4-BE49-F238E27FC236}">
                <a16:creationId xmlns:a16="http://schemas.microsoft.com/office/drawing/2014/main" id="{807353E4-FA19-40CB-8AF8-3A8E6704B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72533" y="0"/>
            <a:ext cx="598488" cy="1981201"/>
            <a:chOff x="194733" y="0"/>
            <a:chExt cx="598488" cy="1981201"/>
          </a:xfrm>
        </p:grpSpPr>
        <p:sp>
          <p:nvSpPr>
            <p:cNvPr id="11" name="Freeform 35">
              <a:extLst>
                <a:ext uri="{FF2B5EF4-FFF2-40B4-BE49-F238E27FC236}">
                  <a16:creationId xmlns:a16="http://schemas.microsoft.com/office/drawing/2014/main" id="{697D009D-8E70-460A-BE57-321BB0764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285221" y="0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solidFill>
              <a:schemeClr val="tx2">
                <a:alpha val="80000"/>
              </a:schemeClr>
            </a:solidFill>
            <a:ln>
              <a:noFill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2" name="Freeform 36">
              <a:extLst>
                <a:ext uri="{FF2B5EF4-FFF2-40B4-BE49-F238E27FC236}">
                  <a16:creationId xmlns:a16="http://schemas.microsoft.com/office/drawing/2014/main" id="{D0001F35-F282-403E-8D08-0D204D851F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526521" y="1141413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80000"/>
              </a:schemeClr>
            </a:solidFill>
            <a:ln>
              <a:noFill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3" name="Freeform 38">
              <a:extLst>
                <a:ext uri="{FF2B5EF4-FFF2-40B4-BE49-F238E27FC236}">
                  <a16:creationId xmlns:a16="http://schemas.microsoft.com/office/drawing/2014/main" id="{3F8A69A2-2D15-40CD-8C14-A18643ABA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389996" y="1792288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80000"/>
              </a:schemeClr>
            </a:solidFill>
            <a:ln>
              <a:noFill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4" name="Freeform 39">
              <a:extLst>
                <a:ext uri="{FF2B5EF4-FFF2-40B4-BE49-F238E27FC236}">
                  <a16:creationId xmlns:a16="http://schemas.microsoft.com/office/drawing/2014/main" id="{B665CA2A-9D55-4786-9343-EB46672627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194733" y="0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solidFill>
              <a:schemeClr val="tx2">
                <a:alpha val="80000"/>
              </a:schemeClr>
            </a:solidFill>
            <a:ln>
              <a:noFill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5" name="Freeform 40">
              <a:extLst>
                <a:ext uri="{FF2B5EF4-FFF2-40B4-BE49-F238E27FC236}">
                  <a16:creationId xmlns:a16="http://schemas.microsoft.com/office/drawing/2014/main" id="{CEE9BD85-96DF-4CDF-BC0F-C4E46062B3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02721" y="24288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80000"/>
              </a:schemeClr>
            </a:solidFill>
            <a:ln>
              <a:noFill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6" name="Rectangle 41">
              <a:extLst>
                <a:ext uri="{FF2B5EF4-FFF2-40B4-BE49-F238E27FC236}">
                  <a16:creationId xmlns:a16="http://schemas.microsoft.com/office/drawing/2014/main" id="{6BB6F5E5-6CA3-4B20-86A7-1174D6E71F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93208" y="0"/>
              <a:ext cx="23813" cy="252413"/>
            </a:xfrm>
            <a:prstGeom prst="rect">
              <a:avLst/>
            </a:prstGeom>
            <a:solidFill>
              <a:schemeClr val="tx2">
                <a:alpha val="80000"/>
              </a:schemeClr>
            </a:solidFill>
            <a:ln>
              <a:noFill/>
            </a:ln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96" name="Group 17">
            <a:extLst>
              <a:ext uri="{FF2B5EF4-FFF2-40B4-BE49-F238E27FC236}">
                <a16:creationId xmlns:a16="http://schemas.microsoft.com/office/drawing/2014/main" id="{0328E69E-CE3D-4110-8BF7-AD3C0C10C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85512" y="0"/>
            <a:ext cx="650875" cy="1730375"/>
            <a:chOff x="11347978" y="0"/>
            <a:chExt cx="650875" cy="1730375"/>
          </a:xfrm>
        </p:grpSpPr>
        <p:sp>
          <p:nvSpPr>
            <p:cNvPr id="19" name="Freeform 32">
              <a:extLst>
                <a:ext uri="{FF2B5EF4-FFF2-40B4-BE49-F238E27FC236}">
                  <a16:creationId xmlns:a16="http://schemas.microsoft.com/office/drawing/2014/main" id="{30F84C80-9E12-4460-B88F-D03839F0C8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67041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solidFill>
              <a:schemeClr val="tx2">
                <a:alpha val="80000"/>
              </a:schemeClr>
            </a:solidFill>
            <a:ln>
              <a:noFill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20" name="Freeform 33">
              <a:extLst>
                <a:ext uri="{FF2B5EF4-FFF2-40B4-BE49-F238E27FC236}">
                  <a16:creationId xmlns:a16="http://schemas.microsoft.com/office/drawing/2014/main" id="{2F84C18C-5783-48FF-9DE0-FDA327CFC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47978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80000"/>
              </a:schemeClr>
            </a:solidFill>
            <a:ln>
              <a:noFill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21" name="Freeform 34">
              <a:extLst>
                <a:ext uri="{FF2B5EF4-FFF2-40B4-BE49-F238E27FC236}">
                  <a16:creationId xmlns:a16="http://schemas.microsoft.com/office/drawing/2014/main" id="{08C6A855-346C-4589-9AD4-5E15BCBC7A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14678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80000"/>
              </a:schemeClr>
            </a:solidFill>
            <a:ln>
              <a:noFill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7E64BEE6-1157-421C-A02A-47639E4D9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94053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solidFill>
              <a:schemeClr val="tx2">
                <a:alpha val="80000"/>
              </a:schemeClr>
            </a:solidFill>
            <a:ln>
              <a:noFill/>
            </a:ln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97" name="Group 23">
            <a:extLst>
              <a:ext uri="{FF2B5EF4-FFF2-40B4-BE49-F238E27FC236}">
                <a16:creationId xmlns:a16="http://schemas.microsoft.com/office/drawing/2014/main" id="{F64806C9-3599-45A7-BCFF-F762C5427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440267" y="5118101"/>
            <a:ext cx="650875" cy="1730375"/>
            <a:chOff x="118533" y="5118101"/>
            <a:chExt cx="650875" cy="1730375"/>
          </a:xfrm>
        </p:grpSpPr>
        <p:sp>
          <p:nvSpPr>
            <p:cNvPr id="25" name="Freeform 32">
              <a:extLst>
                <a:ext uri="{FF2B5EF4-FFF2-40B4-BE49-F238E27FC236}">
                  <a16:creationId xmlns:a16="http://schemas.microsoft.com/office/drawing/2014/main" id="{41D6E755-9558-4CAA-8F56-469D231C35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237596" y="6335713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solidFill>
              <a:schemeClr val="tx2">
                <a:alpha val="80000"/>
              </a:schemeClr>
            </a:solidFill>
            <a:ln>
              <a:noFill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26" name="Freeform 33">
              <a:extLst>
                <a:ext uri="{FF2B5EF4-FFF2-40B4-BE49-F238E27FC236}">
                  <a16:creationId xmlns:a16="http://schemas.microsoft.com/office/drawing/2014/main" id="{8FCD41C4-606C-446C-8C81-6353C6442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118533" y="622141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80000"/>
              </a:schemeClr>
            </a:solidFill>
            <a:ln>
              <a:noFill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27" name="Freeform 34">
              <a:extLst>
                <a:ext uri="{FF2B5EF4-FFF2-40B4-BE49-F238E27FC236}">
                  <a16:creationId xmlns:a16="http://schemas.microsoft.com/office/drawing/2014/main" id="{274CFBE4-CEA6-4C81-BB1E-83E189677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385233" y="5118101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80000"/>
              </a:schemeClr>
            </a:solidFill>
            <a:ln>
              <a:noFill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28" name="Freeform 37">
              <a:extLst>
                <a:ext uri="{FF2B5EF4-FFF2-40B4-BE49-F238E27FC236}">
                  <a16:creationId xmlns:a16="http://schemas.microsoft.com/office/drawing/2014/main" id="{24813D3D-7B30-42F2-9065-1B40F140C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464608" y="5299075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solidFill>
              <a:schemeClr val="tx2">
                <a:alpha val="80000"/>
              </a:schemeClr>
            </a:solidFill>
            <a:ln>
              <a:noFill/>
            </a:ln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98" name="Group 29">
            <a:extLst>
              <a:ext uri="{FF2B5EF4-FFF2-40B4-BE49-F238E27FC236}">
                <a16:creationId xmlns:a16="http://schemas.microsoft.com/office/drawing/2014/main" id="{1287AC97-A8E8-4B45-A50A-3057A88B4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1229445" y="4867275"/>
            <a:ext cx="598488" cy="1981201"/>
            <a:chOff x="11424178" y="4867275"/>
            <a:chExt cx="598488" cy="1981201"/>
          </a:xfrm>
        </p:grpSpPr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57D70AA8-D36C-4DF9-B7D7-4E2C9BEFD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14666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solidFill>
              <a:schemeClr val="tx2">
                <a:alpha val="80000"/>
              </a:schemeClr>
            </a:solidFill>
            <a:ln>
              <a:noFill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74D88556-8C5B-41AF-9FA0-92D273470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55966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80000"/>
              </a:schemeClr>
            </a:solidFill>
            <a:ln>
              <a:noFill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3" name="Freeform 38">
              <a:extLst>
                <a:ext uri="{FF2B5EF4-FFF2-40B4-BE49-F238E27FC236}">
                  <a16:creationId xmlns:a16="http://schemas.microsoft.com/office/drawing/2014/main" id="{17E00558-8912-48C6-8202-D8A2D854B7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19441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80000"/>
              </a:schemeClr>
            </a:solidFill>
            <a:ln>
              <a:noFill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4" name="Freeform 39">
              <a:extLst>
                <a:ext uri="{FF2B5EF4-FFF2-40B4-BE49-F238E27FC236}">
                  <a16:creationId xmlns:a16="http://schemas.microsoft.com/office/drawing/2014/main" id="{7E4C092A-90EF-4870-97FC-C2D97FD2CE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24178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solidFill>
              <a:schemeClr val="tx2">
                <a:alpha val="80000"/>
              </a:schemeClr>
            </a:solidFill>
            <a:ln>
              <a:noFill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5" name="Freeform 40">
              <a:extLst>
                <a:ext uri="{FF2B5EF4-FFF2-40B4-BE49-F238E27FC236}">
                  <a16:creationId xmlns:a16="http://schemas.microsoft.com/office/drawing/2014/main" id="{0C8C091A-4902-4B98-BB6B-AF6FA1174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32166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80000"/>
              </a:schemeClr>
            </a:solidFill>
            <a:ln>
              <a:noFill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6" name="Rectangle 41">
              <a:extLst>
                <a:ext uri="{FF2B5EF4-FFF2-40B4-BE49-F238E27FC236}">
                  <a16:creationId xmlns:a16="http://schemas.microsoft.com/office/drawing/2014/main" id="{50C57AA3-5B6E-4C49-9AE3-D130A2540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22653" y="6596063"/>
              <a:ext cx="23813" cy="252413"/>
            </a:xfrm>
            <a:prstGeom prst="rect">
              <a:avLst/>
            </a:prstGeom>
            <a:solidFill>
              <a:schemeClr val="tx2">
                <a:alpha val="80000"/>
              </a:schemeClr>
            </a:solidFill>
            <a:ln>
              <a:noFill/>
            </a:ln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99" name="Rectangle 37">
            <a:extLst>
              <a:ext uri="{FF2B5EF4-FFF2-40B4-BE49-F238E27FC236}">
                <a16:creationId xmlns:a16="http://schemas.microsoft.com/office/drawing/2014/main" id="{6D29BE04-4454-4832-B83F-10D001BFF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Round Diagonal Corner Rectangle 7">
            <a:extLst>
              <a:ext uri="{FF2B5EF4-FFF2-40B4-BE49-F238E27FC236}">
                <a16:creationId xmlns:a16="http://schemas.microsoft.com/office/drawing/2014/main" id="{98714CE9-3C2C-48E1-8B8F-CFB7735C4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2867" y="766234"/>
            <a:ext cx="10346266" cy="5325532"/>
          </a:xfrm>
          <a:prstGeom prst="round2DiagRect">
            <a:avLst>
              <a:gd name="adj1" fmla="val 4147"/>
              <a:gd name="adj2" fmla="val 0"/>
            </a:avLst>
          </a:prstGeom>
          <a:solidFill>
            <a:schemeClr val="bg2">
              <a:lumMod val="50000"/>
              <a:alpha val="80000"/>
            </a:schemeClr>
          </a:solidFill>
          <a:ln w="19050" cap="sq">
            <a:solidFill>
              <a:srgbClr val="FFFFFF">
                <a:alpha val="60000"/>
              </a:srgb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D40962A-EBD8-4548-B0F0-AFC03920D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445" y="1168078"/>
            <a:ext cx="9048219" cy="1092200"/>
          </a:xfrm>
        </p:spPr>
        <p:txBody>
          <a:bodyPr anchor="ctr">
            <a:normAutofit/>
          </a:bodyPr>
          <a:lstStyle/>
          <a:p>
            <a:pPr algn="ctr"/>
            <a:r>
              <a:rPr lang="nb-NO" err="1">
                <a:solidFill>
                  <a:srgbClr val="FFFFFF"/>
                </a:solidFill>
              </a:rPr>
              <a:t>Frå</a:t>
            </a:r>
            <a:r>
              <a:rPr lang="nb-NO">
                <a:solidFill>
                  <a:srgbClr val="FFFFFF"/>
                </a:solidFill>
              </a:rPr>
              <a:t> ny forskrift: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8885CB-833C-CC4D-A0CB-85F984010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7446" y="2413001"/>
            <a:ext cx="9048218" cy="3033180"/>
          </a:xfrm>
        </p:spPr>
        <p:txBody>
          <a:bodyPr anchor="ctr">
            <a:normAutofit fontScale="85000" lnSpcReduction="10000"/>
          </a:bodyPr>
          <a:lstStyle/>
          <a:p>
            <a:endParaRPr lang="nb-NO" sz="2000">
              <a:solidFill>
                <a:srgbClr val="FFFFFF"/>
              </a:solidFill>
            </a:endParaRPr>
          </a:p>
          <a:p>
            <a:r>
              <a:rPr lang="nb-NO" sz="3600">
                <a:solidFill>
                  <a:srgbClr val="FFFFFF"/>
                </a:solidFill>
              </a:rPr>
              <a:t>I </a:t>
            </a:r>
            <a:r>
              <a:rPr lang="nb-NO" sz="3600" err="1">
                <a:solidFill>
                  <a:srgbClr val="FFFFFF"/>
                </a:solidFill>
              </a:rPr>
              <a:t>valfag</a:t>
            </a:r>
            <a:r>
              <a:rPr lang="nb-NO" sz="3600">
                <a:solidFill>
                  <a:srgbClr val="FFFFFF"/>
                </a:solidFill>
              </a:rPr>
              <a:t> skal det </a:t>
            </a:r>
            <a:r>
              <a:rPr lang="nb-NO" sz="3600" err="1">
                <a:solidFill>
                  <a:srgbClr val="FFFFFF"/>
                </a:solidFill>
              </a:rPr>
              <a:t>reknast</a:t>
            </a:r>
            <a:r>
              <a:rPr lang="nb-NO" sz="3600">
                <a:solidFill>
                  <a:srgbClr val="FFFFFF"/>
                </a:solidFill>
              </a:rPr>
              <a:t> ut </a:t>
            </a:r>
            <a:r>
              <a:rPr lang="nb-NO" sz="3600" err="1">
                <a:solidFill>
                  <a:srgbClr val="FFFFFF"/>
                </a:solidFill>
              </a:rPr>
              <a:t>eit</a:t>
            </a:r>
            <a:r>
              <a:rPr lang="nb-NO" sz="3600">
                <a:solidFill>
                  <a:srgbClr val="FFFFFF"/>
                </a:solidFill>
              </a:rPr>
              <a:t> gjennomsnitt av </a:t>
            </a:r>
            <a:r>
              <a:rPr lang="nb-NO" sz="3600" err="1">
                <a:solidFill>
                  <a:srgbClr val="FFFFFF"/>
                </a:solidFill>
              </a:rPr>
              <a:t>dei</a:t>
            </a:r>
            <a:r>
              <a:rPr lang="nb-NO" sz="3600">
                <a:solidFill>
                  <a:srgbClr val="FFFFFF"/>
                </a:solidFill>
              </a:rPr>
              <a:t> </a:t>
            </a:r>
            <a:r>
              <a:rPr lang="nb-NO" sz="3600" err="1">
                <a:solidFill>
                  <a:srgbClr val="FFFFFF"/>
                </a:solidFill>
              </a:rPr>
              <a:t>standpunktkarakterane</a:t>
            </a:r>
            <a:r>
              <a:rPr lang="nb-NO" sz="3600">
                <a:solidFill>
                  <a:srgbClr val="FFFFFF"/>
                </a:solidFill>
              </a:rPr>
              <a:t> </a:t>
            </a:r>
            <a:r>
              <a:rPr lang="nb-NO" sz="3600" err="1">
                <a:solidFill>
                  <a:srgbClr val="FFFFFF"/>
                </a:solidFill>
              </a:rPr>
              <a:t>søkjaren</a:t>
            </a:r>
            <a:r>
              <a:rPr lang="nb-NO" sz="3600">
                <a:solidFill>
                  <a:srgbClr val="FFFFFF"/>
                </a:solidFill>
              </a:rPr>
              <a:t> har fått på </a:t>
            </a:r>
            <a:r>
              <a:rPr lang="nb-NO" sz="3600" err="1">
                <a:solidFill>
                  <a:srgbClr val="FFFFFF"/>
                </a:solidFill>
              </a:rPr>
              <a:t>ungdomsskulen</a:t>
            </a:r>
            <a:r>
              <a:rPr lang="nb-NO" sz="3600">
                <a:solidFill>
                  <a:srgbClr val="FFFFFF"/>
                </a:solidFill>
              </a:rPr>
              <a:t>. </a:t>
            </a:r>
          </a:p>
          <a:p>
            <a:r>
              <a:rPr lang="nb-NO" sz="3600">
                <a:solidFill>
                  <a:srgbClr val="FFFFFF"/>
                </a:solidFill>
              </a:rPr>
              <a:t>Gjennomsnittskarakteren skal </a:t>
            </a:r>
            <a:r>
              <a:rPr lang="nb-NO" sz="3600" err="1">
                <a:solidFill>
                  <a:srgbClr val="FFFFFF"/>
                </a:solidFill>
              </a:rPr>
              <a:t>førast</a:t>
            </a:r>
            <a:r>
              <a:rPr lang="nb-NO" sz="3600">
                <a:solidFill>
                  <a:srgbClr val="FFFFFF"/>
                </a:solidFill>
              </a:rPr>
              <a:t> med to </a:t>
            </a:r>
            <a:r>
              <a:rPr lang="nb-NO" sz="3600" err="1">
                <a:solidFill>
                  <a:srgbClr val="FFFFFF"/>
                </a:solidFill>
              </a:rPr>
              <a:t>desimalar</a:t>
            </a:r>
            <a:r>
              <a:rPr lang="nb-NO" sz="3600">
                <a:solidFill>
                  <a:srgbClr val="FFFFFF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2351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88CF7F-5AE0-3C47-78C7-2D6D2271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r>
              <a:rPr lang="nb-NO" dirty="0"/>
              <a:t>Viktig </a:t>
            </a:r>
            <a:r>
              <a:rPr lang="nb-NO"/>
              <a:t>no</a:t>
            </a:r>
            <a:endParaRPr lang="nb-NO" dirty="0"/>
          </a:p>
        </p:txBody>
      </p:sp>
      <p:pic>
        <p:nvPicPr>
          <p:cNvPr id="3074" name="Picture 2" descr="Premium Vector | Exclamation icon alert doodle style attention sign  illustration">
            <a:extLst>
              <a:ext uri="{FF2B5EF4-FFF2-40B4-BE49-F238E27FC236}">
                <a16:creationId xmlns:a16="http://schemas.microsoft.com/office/drawing/2014/main" id="{004DED2B-0FBC-8323-EB06-CC6755D23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r="21212" b="1"/>
          <a:stretch/>
        </p:blipFill>
        <p:spPr bwMode="auto">
          <a:xfrm>
            <a:off x="1632795" y="2249487"/>
            <a:ext cx="2511828" cy="3549650"/>
          </a:xfrm>
          <a:prstGeom prst="round2DiagRect">
            <a:avLst>
              <a:gd name="adj1" fmla="val 5608"/>
              <a:gd name="adj2" fmla="val 0"/>
            </a:avLst>
          </a:pr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5046539-71B8-3C73-F94E-BFE0BF650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7565" y="982494"/>
            <a:ext cx="5959845" cy="480870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nb-NO" sz="1400"/>
              <a:t>Formsundersøking</a:t>
            </a:r>
            <a:r>
              <a:rPr lang="nb-NO" sz="1400" dirty="0"/>
              <a:t> til </a:t>
            </a:r>
            <a:r>
              <a:rPr lang="nb-NO" sz="1400"/>
              <a:t>føresette</a:t>
            </a:r>
            <a:r>
              <a:rPr lang="nb-NO" sz="1400" dirty="0"/>
              <a:t> vedr målform og </a:t>
            </a:r>
            <a:r>
              <a:rPr lang="nb-NO" sz="1400"/>
              <a:t>klassar</a:t>
            </a:r>
            <a:r>
              <a:rPr lang="nb-NO" sz="1400" dirty="0"/>
              <a:t>. </a:t>
            </a:r>
          </a:p>
          <a:p>
            <a:pPr>
              <a:lnSpc>
                <a:spcPct val="110000"/>
              </a:lnSpc>
            </a:pPr>
            <a:r>
              <a:rPr lang="nb-NO" sz="1400"/>
              <a:t>Formsundersøking</a:t>
            </a:r>
            <a:r>
              <a:rPr lang="nb-NO" sz="1400" dirty="0"/>
              <a:t> til </a:t>
            </a:r>
            <a:r>
              <a:rPr lang="nb-NO" sz="1400"/>
              <a:t>elevane</a:t>
            </a:r>
            <a:r>
              <a:rPr lang="nb-NO" sz="1400" dirty="0"/>
              <a:t> på Teams (på </a:t>
            </a:r>
            <a:r>
              <a:rPr lang="nb-NO" sz="1400"/>
              <a:t>elevane</a:t>
            </a:r>
            <a:r>
              <a:rPr lang="nb-NO" sz="1400" dirty="0"/>
              <a:t> sin </a:t>
            </a:r>
            <a:r>
              <a:rPr lang="nb-NO" sz="1400"/>
              <a:t>iPad</a:t>
            </a:r>
            <a:r>
              <a:rPr lang="nb-NO" sz="1400" dirty="0"/>
              <a:t>)</a:t>
            </a:r>
          </a:p>
          <a:p>
            <a:pPr>
              <a:lnSpc>
                <a:spcPct val="110000"/>
              </a:lnSpc>
            </a:pPr>
            <a:r>
              <a:rPr lang="nb-NO" sz="1400" dirty="0"/>
              <a:t>Dei skal </a:t>
            </a:r>
            <a:r>
              <a:rPr lang="nb-NO" sz="1400"/>
              <a:t>gjere</a:t>
            </a:r>
            <a:r>
              <a:rPr lang="nb-NO" sz="1400" dirty="0"/>
              <a:t> val: Språkfag/</a:t>
            </a:r>
            <a:r>
              <a:rPr lang="nb-NO" sz="1400"/>
              <a:t>tilvalsfag</a:t>
            </a:r>
            <a:r>
              <a:rPr lang="nb-NO" sz="1400" dirty="0"/>
              <a:t> og </a:t>
            </a:r>
            <a:r>
              <a:rPr lang="nb-NO" sz="1400"/>
              <a:t>valfag</a:t>
            </a:r>
            <a:r>
              <a:rPr lang="nb-NO" sz="1400" dirty="0"/>
              <a:t>.</a:t>
            </a:r>
          </a:p>
          <a:p>
            <a:pPr>
              <a:lnSpc>
                <a:spcPct val="110000"/>
              </a:lnSpc>
            </a:pPr>
            <a:r>
              <a:rPr lang="nb-NO" sz="1400" dirty="0"/>
              <a:t>Send inn valget </a:t>
            </a:r>
            <a:r>
              <a:rPr lang="nb-NO" sz="1400" u="sng"/>
              <a:t>ein</a:t>
            </a:r>
            <a:r>
              <a:rPr lang="nb-NO" sz="1400" u="sng" dirty="0"/>
              <a:t> gong</a:t>
            </a:r>
            <a:r>
              <a:rPr lang="nb-NO" sz="1400" dirty="0"/>
              <a:t>. Ta kontakt ved </a:t>
            </a:r>
            <a:r>
              <a:rPr lang="nb-NO" sz="1400"/>
              <a:t>endringar</a:t>
            </a:r>
            <a:r>
              <a:rPr lang="nb-NO" sz="1400" dirty="0"/>
              <a:t> i etterkant.</a:t>
            </a:r>
          </a:p>
          <a:p>
            <a:pPr>
              <a:lnSpc>
                <a:spcPct val="110000"/>
              </a:lnSpc>
            </a:pPr>
            <a:r>
              <a:rPr lang="nb-NO" sz="1400" dirty="0"/>
              <a:t>Svar på skjema innen fredag før påskeferien: </a:t>
            </a:r>
          </a:p>
          <a:p>
            <a:pPr>
              <a:lnSpc>
                <a:spcPct val="110000"/>
              </a:lnSpc>
            </a:pPr>
            <a:r>
              <a:rPr lang="nb-NO" sz="1400" dirty="0"/>
              <a:t>Informasjon om </a:t>
            </a:r>
            <a:r>
              <a:rPr lang="nb-NO" sz="1400"/>
              <a:t>vidaregåande</a:t>
            </a:r>
            <a:r>
              <a:rPr lang="nb-NO" sz="1400" dirty="0"/>
              <a:t> opplæring: </a:t>
            </a:r>
            <a:r>
              <a:rPr lang="nb-NO" sz="1400" dirty="0">
                <a:hlinkClick r:id="rId4"/>
              </a:rPr>
              <a:t>www.vilbli.no</a:t>
            </a:r>
            <a:r>
              <a:rPr lang="nb-NO" sz="1400" dirty="0"/>
              <a:t> </a:t>
            </a:r>
          </a:p>
          <a:p>
            <a:pPr>
              <a:lnSpc>
                <a:spcPct val="110000"/>
              </a:lnSpc>
            </a:pPr>
            <a:r>
              <a:rPr lang="nb-NO" sz="1400" dirty="0"/>
              <a:t>Lenke til </a:t>
            </a:r>
            <a:r>
              <a:rPr lang="nb-NO" sz="1400"/>
              <a:t>Udir</a:t>
            </a:r>
            <a:r>
              <a:rPr lang="nb-NO" sz="1400" dirty="0"/>
              <a:t> om valgfag:  </a:t>
            </a:r>
            <a:r>
              <a:rPr lang="nb-NO" sz="1400" dirty="0">
                <a:hlinkClick r:id="rId5"/>
              </a:rPr>
              <a:t>https://www.udir.no/regelverkstolkninger/opplaring/Innhold-i-opplaringen/opplaring-i-valgfag-pa-ungdomstrinnet/</a:t>
            </a:r>
            <a:endParaRPr lang="nb-NO" sz="1400" dirty="0"/>
          </a:p>
          <a:p>
            <a:pPr>
              <a:lnSpc>
                <a:spcPct val="110000"/>
              </a:lnSpc>
            </a:pPr>
            <a:r>
              <a:rPr lang="nb-NO" sz="1400" dirty="0"/>
              <a:t>Søk på informasjon om </a:t>
            </a:r>
            <a:r>
              <a:rPr lang="nb-NO" sz="1400"/>
              <a:t>dei</a:t>
            </a:r>
            <a:r>
              <a:rPr lang="nb-NO" sz="1400" dirty="0"/>
              <a:t> spesifikke </a:t>
            </a:r>
            <a:r>
              <a:rPr lang="nb-NO" sz="1400"/>
              <a:t>valfag</a:t>
            </a:r>
            <a:r>
              <a:rPr lang="nb-NO" sz="1400" dirty="0"/>
              <a:t> her: </a:t>
            </a:r>
            <a:r>
              <a:rPr lang="nb-NO" sz="1400" dirty="0">
                <a:hlinkClick r:id="rId6"/>
              </a:rPr>
              <a:t>https://sokeresultat.udir.no/finn-lareplan.html?_gl=1*1yyp3rg*_ga*MTY2MDY1NDgyMS4xNjUxNjY3OTQy*_ga_V44YGS4HD3*MTY1MTczNDczMi40LjEuMTY1MTczNDc2OS4w</a:t>
            </a:r>
            <a:endParaRPr lang="nb-NO" sz="1400" dirty="0"/>
          </a:p>
          <a:p>
            <a:pPr>
              <a:lnSpc>
                <a:spcPct val="110000"/>
              </a:lnSpc>
            </a:pPr>
            <a:r>
              <a:rPr lang="nb-NO" sz="1400" dirty="0"/>
              <a:t>Nytt foreldremøte 4.juni </a:t>
            </a:r>
            <a:r>
              <a:rPr lang="nb-NO" sz="1400"/>
              <a:t>kl</a:t>
            </a:r>
            <a:r>
              <a:rPr lang="nb-NO" sz="1400" dirty="0"/>
              <a:t> 18.00 (informasjon om klasser og </a:t>
            </a:r>
            <a:r>
              <a:rPr lang="nb-NO" sz="1400"/>
              <a:t>lærarar</a:t>
            </a:r>
            <a:r>
              <a:rPr lang="nb-NO" sz="1400" dirty="0"/>
              <a:t>)</a:t>
            </a:r>
          </a:p>
          <a:p>
            <a:pPr>
              <a:lnSpc>
                <a:spcPct val="110000"/>
              </a:lnSpc>
            </a:pPr>
            <a:r>
              <a:rPr lang="nb-NO" sz="1400"/>
              <a:t>Elevane</a:t>
            </a:r>
            <a:r>
              <a:rPr lang="nb-NO" sz="1400" dirty="0"/>
              <a:t> besøker </a:t>
            </a:r>
            <a:r>
              <a:rPr lang="nb-NO" sz="1400"/>
              <a:t>ungdomsskulen</a:t>
            </a:r>
            <a:r>
              <a:rPr lang="nb-NO" sz="1400" dirty="0"/>
              <a:t> i juni. </a:t>
            </a:r>
          </a:p>
          <a:p>
            <a:pPr>
              <a:lnSpc>
                <a:spcPct val="110000"/>
              </a:lnSpc>
            </a:pPr>
            <a:endParaRPr lang="nb-NO" sz="1400" dirty="0"/>
          </a:p>
          <a:p>
            <a:pPr>
              <a:lnSpc>
                <a:spcPct val="110000"/>
              </a:lnSpc>
            </a:pPr>
            <a:r>
              <a:rPr lang="nb-NO" sz="1400" dirty="0"/>
              <a:t>Ta kontakt ved spørsmål</a:t>
            </a:r>
            <a:r>
              <a:rPr lang="nb-NO" sz="1400" dirty="0">
                <a:sym typeface="Wingdings" pitchFamily="2" charset="2"/>
              </a:rPr>
              <a:t> 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3559525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E4E997-8672-4FFD-B8EC-9932A8E4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E6BA9E6-1D9E-4D30-B528-D49FA134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5DBC820-D419-95D4-E7D5-B6F74EF7C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4459286" cy="1478570"/>
          </a:xfrm>
        </p:spPr>
        <p:txBody>
          <a:bodyPr>
            <a:normAutofit/>
          </a:bodyPr>
          <a:lstStyle/>
          <a:p>
            <a:r>
              <a:rPr lang="nn-NO" sz="3200"/>
              <a:t>Heimeside</a:t>
            </a:r>
            <a:endParaRPr lang="nb-NO" sz="320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AB4C2FF-B863-B556-2938-91327E9B8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4459287" cy="3965046"/>
          </a:xfrm>
        </p:spPr>
        <p:txBody>
          <a:bodyPr>
            <a:normAutofit/>
          </a:bodyPr>
          <a:lstStyle/>
          <a:p>
            <a:r>
              <a:rPr lang="nn-NO" sz="2000">
                <a:hlinkClick r:id="rId4"/>
              </a:rPr>
              <a:t>www.minskole.no/fus</a:t>
            </a:r>
            <a:endParaRPr lang="nn-NO" sz="2000"/>
          </a:p>
          <a:p>
            <a:r>
              <a:rPr lang="nn-NO" sz="2000"/>
              <a:t>Abonner på nyheiter: På «Snart 8.trinn» legg vi ut informasjon no på våren.</a:t>
            </a:r>
            <a:endParaRPr lang="nb-NO" sz="200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3B240CA-0D49-27F4-4A7D-E2E652963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7062" y="903288"/>
            <a:ext cx="6153271" cy="4057818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53E4DEE-E996-40F8-8635-0FF43D734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id="{08BD1D3E-43CE-49EB-A424-0738950C6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9182037-E3FA-489A-95D5-29E424842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E8864E76-AD7F-4BEE-B3F6-A78FA42AE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8AD071B3-046D-4479-91FE-01E9AD7C8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91D776F5-E902-4A4D-A75D-A46E063C9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EBED8F24-A998-4952-AB68-E2074F074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74D7A646-8CDC-49B3-9C44-3EF38DB42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D4E99D14-E4F4-419B-9AAF-8D1CEAB28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377E106C-5445-4A52-9F7E-DA1738744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752BFE96-D378-4BAE-A64B-F851A34C4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B88FFB19-5A5E-4078-B467-9D4ABD21B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" name="Line 16">
              <a:extLst>
                <a:ext uri="{FF2B5EF4-FFF2-40B4-BE49-F238E27FC236}">
                  <a16:creationId xmlns:a16="http://schemas.microsoft.com/office/drawing/2014/main" id="{11042975-3D19-4728-BCDA-D3F5CD633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A28972BD-D2E1-4DCA-A907-2E3B6F60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1C806824-5C2D-4747-B038-69EE4074B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3B33F710-16D7-4F48-BFCA-66C9CA23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6C8C8ED4-90FA-4E97-AAF0-D5D51E6A9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1" name="Rectangle 21">
              <a:extLst>
                <a:ext uri="{FF2B5EF4-FFF2-40B4-BE49-F238E27FC236}">
                  <a16:creationId xmlns:a16="http://schemas.microsoft.com/office/drawing/2014/main" id="{6C5EB9C1-B25F-4172-8A96-5950ECC82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097E6E8A-9373-4655-882B-21715CCE9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EB8CC766-1206-4372-ACAF-8230AF4D5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1C8E2511-2489-47B2-9C19-C410910DD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D7820196-0A47-47EF-832C-A688E897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4982E0BF-34AE-48A3-AD6B-E0F3CD05D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CD34643B-9DF2-4310-8868-48252C339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4E020C4E-AF64-44A8-B830-779541D8D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D97BC3D3-B1B3-4825-9169-BBEF1DBCF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A750DC4F-1DAF-470E-98C6-6C68DEB93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2F99594A-5BBD-4E10-A818-8BE52B7D9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91896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9" name="Rectangle 56">
            <a:extLst>
              <a:ext uri="{FF2B5EF4-FFF2-40B4-BE49-F238E27FC236}">
                <a16:creationId xmlns:a16="http://schemas.microsoft.com/office/drawing/2014/main" id="{54B9C16B-AC4A-44ED-9075-F76549B46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0" name="Group 58">
            <a:extLst>
              <a:ext uri="{FF2B5EF4-FFF2-40B4-BE49-F238E27FC236}">
                <a16:creationId xmlns:a16="http://schemas.microsoft.com/office/drawing/2014/main" id="{62A2FEB6-F419-4684-9ABC-9E32E012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00" y="-11384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0" name="Rectangle 5">
              <a:extLst>
                <a:ext uri="{FF2B5EF4-FFF2-40B4-BE49-F238E27FC236}">
                  <a16:creationId xmlns:a16="http://schemas.microsoft.com/office/drawing/2014/main" id="{21E24A15-28D6-4CEB-9268-0BB0BEEAF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1" name="Freeform 6">
              <a:extLst>
                <a:ext uri="{FF2B5EF4-FFF2-40B4-BE49-F238E27FC236}">
                  <a16:creationId xmlns:a16="http://schemas.microsoft.com/office/drawing/2014/main" id="{4345933F-9633-4510-90E1-08B0E2A19E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" name="Freeform 7">
              <a:extLst>
                <a:ext uri="{FF2B5EF4-FFF2-40B4-BE49-F238E27FC236}">
                  <a16:creationId xmlns:a16="http://schemas.microsoft.com/office/drawing/2014/main" id="{C68A48FB-1BE4-4053-A76F-5A5511BA0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8149777B-6A9F-4C95-BF44-F96464507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4" name="Freeform 9">
              <a:extLst>
                <a:ext uri="{FF2B5EF4-FFF2-40B4-BE49-F238E27FC236}">
                  <a16:creationId xmlns:a16="http://schemas.microsoft.com/office/drawing/2014/main" id="{0654845E-622A-4AD3-8F3A-6E1DEAB5F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5" name="Freeform 10">
              <a:extLst>
                <a:ext uri="{FF2B5EF4-FFF2-40B4-BE49-F238E27FC236}">
                  <a16:creationId xmlns:a16="http://schemas.microsoft.com/office/drawing/2014/main" id="{DF1C0739-3D08-4C83-857E-B0724A6E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6" name="Freeform 11">
              <a:extLst>
                <a:ext uri="{FF2B5EF4-FFF2-40B4-BE49-F238E27FC236}">
                  <a16:creationId xmlns:a16="http://schemas.microsoft.com/office/drawing/2014/main" id="{D235EAA0-7D5A-453A-9643-EE7A4954E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7" name="Freeform 12">
              <a:extLst>
                <a:ext uri="{FF2B5EF4-FFF2-40B4-BE49-F238E27FC236}">
                  <a16:creationId xmlns:a16="http://schemas.microsoft.com/office/drawing/2014/main" id="{94C6FB7C-72DE-42DE-8F58-CCE9B8F55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8" name="Freeform 13">
              <a:extLst>
                <a:ext uri="{FF2B5EF4-FFF2-40B4-BE49-F238E27FC236}">
                  <a16:creationId xmlns:a16="http://schemas.microsoft.com/office/drawing/2014/main" id="{FE31E0FE-EC8D-4EA7-BD9D-02F8C54F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69FE4B12-13E0-48F9-9E18-66406B8D3C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87FAADC3-B321-43EE-B8F3-2842D84098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71" name="Line 16">
              <a:extLst>
                <a:ext uri="{FF2B5EF4-FFF2-40B4-BE49-F238E27FC236}">
                  <a16:creationId xmlns:a16="http://schemas.microsoft.com/office/drawing/2014/main" id="{90461464-1683-402F-A72B-8558CC677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id="{70F594E7-32D0-45B9-A3CF-636CF6FCB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id="{8AEF60E1-26C2-4E3C-B839-347DDD23C3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792FE54B-EE9D-4E57-B6BC-6A9196BE8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75" name="Freeform 20">
              <a:extLst>
                <a:ext uri="{FF2B5EF4-FFF2-40B4-BE49-F238E27FC236}">
                  <a16:creationId xmlns:a16="http://schemas.microsoft.com/office/drawing/2014/main" id="{72BE56DF-619D-463E-8F88-CABA09DA8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76" name="Rectangle 21">
              <a:extLst>
                <a:ext uri="{FF2B5EF4-FFF2-40B4-BE49-F238E27FC236}">
                  <a16:creationId xmlns:a16="http://schemas.microsoft.com/office/drawing/2014/main" id="{C7430457-1935-4BBF-A6A7-7C3125A02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77" name="Freeform 22">
              <a:extLst>
                <a:ext uri="{FF2B5EF4-FFF2-40B4-BE49-F238E27FC236}">
                  <a16:creationId xmlns:a16="http://schemas.microsoft.com/office/drawing/2014/main" id="{BB006150-E547-4E84-A2B1-59131F3D5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78" name="Freeform 23">
              <a:extLst>
                <a:ext uri="{FF2B5EF4-FFF2-40B4-BE49-F238E27FC236}">
                  <a16:creationId xmlns:a16="http://schemas.microsoft.com/office/drawing/2014/main" id="{5A8CD074-956B-41A4-870B-001554B69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79" name="Freeform 24">
              <a:extLst>
                <a:ext uri="{FF2B5EF4-FFF2-40B4-BE49-F238E27FC236}">
                  <a16:creationId xmlns:a16="http://schemas.microsoft.com/office/drawing/2014/main" id="{070C253B-974E-459F-AD0B-705722482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80" name="Freeform 25">
              <a:extLst>
                <a:ext uri="{FF2B5EF4-FFF2-40B4-BE49-F238E27FC236}">
                  <a16:creationId xmlns:a16="http://schemas.microsoft.com/office/drawing/2014/main" id="{BBC07B3D-A631-44EA-861A-7D80383A1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81" name="Freeform 26">
              <a:extLst>
                <a:ext uri="{FF2B5EF4-FFF2-40B4-BE49-F238E27FC236}">
                  <a16:creationId xmlns:a16="http://schemas.microsoft.com/office/drawing/2014/main" id="{32039DC6-B4CF-4A5A-8D17-3A568D12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82" name="Freeform 27">
              <a:extLst>
                <a:ext uri="{FF2B5EF4-FFF2-40B4-BE49-F238E27FC236}">
                  <a16:creationId xmlns:a16="http://schemas.microsoft.com/office/drawing/2014/main" id="{99E0C81F-5D8D-4AF8-BDE5-4DF75868F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83" name="Freeform 28">
              <a:extLst>
                <a:ext uri="{FF2B5EF4-FFF2-40B4-BE49-F238E27FC236}">
                  <a16:creationId xmlns:a16="http://schemas.microsoft.com/office/drawing/2014/main" id="{0D946680-855C-41EC-BBA2-61F6F776E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84" name="Freeform 29">
              <a:extLst>
                <a:ext uri="{FF2B5EF4-FFF2-40B4-BE49-F238E27FC236}">
                  <a16:creationId xmlns:a16="http://schemas.microsoft.com/office/drawing/2014/main" id="{E6FAD9E8-6E13-45A0-A5D6-8BCAD27B4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85" name="Freeform 30">
              <a:extLst>
                <a:ext uri="{FF2B5EF4-FFF2-40B4-BE49-F238E27FC236}">
                  <a16:creationId xmlns:a16="http://schemas.microsoft.com/office/drawing/2014/main" id="{0CCBC8FA-0581-454F-9FD1-6B6102A1A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86" name="Freeform 31">
              <a:extLst>
                <a:ext uri="{FF2B5EF4-FFF2-40B4-BE49-F238E27FC236}">
                  <a16:creationId xmlns:a16="http://schemas.microsoft.com/office/drawing/2014/main" id="{5D6C328F-65A5-41E8-86E9-E4E638CC3B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pic>
        <p:nvPicPr>
          <p:cNvPr id="131" name="Picture 2">
            <a:extLst>
              <a:ext uri="{FF2B5EF4-FFF2-40B4-BE49-F238E27FC236}">
                <a16:creationId xmlns:a16="http://schemas.microsoft.com/office/drawing/2014/main" id="{3E94A106-9341-485C-9057-9D62B2BD0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="" xmlns:a16="http://schemas.microsoft.com/office/drawing/2014/main" xmlns:p14="http://schemas.microsoft.com/office/powerpoint/2010/main" xmlns:dgm="http://schemas.openxmlformats.org/drawingml/2006/diagram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Rectangle 89">
            <a:extLst>
              <a:ext uri="{FF2B5EF4-FFF2-40B4-BE49-F238E27FC236}">
                <a16:creationId xmlns:a16="http://schemas.microsoft.com/office/drawing/2014/main" id="{B53044DC-4918-43DA-B49D-91673C6C9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3" name="Group 91">
            <a:extLst>
              <a:ext uri="{FF2B5EF4-FFF2-40B4-BE49-F238E27FC236}">
                <a16:creationId xmlns:a16="http://schemas.microsoft.com/office/drawing/2014/main" id="{1DCE6B36-1420-43AB-86CF-4E653A51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0" y="-9998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93" name="Rectangle 5">
              <a:extLst>
                <a:ext uri="{FF2B5EF4-FFF2-40B4-BE49-F238E27FC236}">
                  <a16:creationId xmlns:a16="http://schemas.microsoft.com/office/drawing/2014/main" id="{72626E0B-9628-468E-A713-011C02F60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94" name="Freeform 6">
              <a:extLst>
                <a:ext uri="{FF2B5EF4-FFF2-40B4-BE49-F238E27FC236}">
                  <a16:creationId xmlns:a16="http://schemas.microsoft.com/office/drawing/2014/main" id="{93F7977A-BD91-4B0D-9A8D-372DB67AD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95" name="Freeform 7">
              <a:extLst>
                <a:ext uri="{FF2B5EF4-FFF2-40B4-BE49-F238E27FC236}">
                  <a16:creationId xmlns:a16="http://schemas.microsoft.com/office/drawing/2014/main" id="{9FEE6A56-01A1-404D-864E-1C2587C9AF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96" name="Freeform 8">
              <a:extLst>
                <a:ext uri="{FF2B5EF4-FFF2-40B4-BE49-F238E27FC236}">
                  <a16:creationId xmlns:a16="http://schemas.microsoft.com/office/drawing/2014/main" id="{E74DBBF2-EF6F-4E3E-B183-F8EEE7609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97" name="Freeform 9">
              <a:extLst>
                <a:ext uri="{FF2B5EF4-FFF2-40B4-BE49-F238E27FC236}">
                  <a16:creationId xmlns:a16="http://schemas.microsoft.com/office/drawing/2014/main" id="{ABCF0F27-B056-474C-A0FB-1DB747A92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98" name="Freeform 10">
              <a:extLst>
                <a:ext uri="{FF2B5EF4-FFF2-40B4-BE49-F238E27FC236}">
                  <a16:creationId xmlns:a16="http://schemas.microsoft.com/office/drawing/2014/main" id="{0A0A5B7B-BA2A-45CC-AABE-9D5B08A5D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99" name="Freeform 11">
              <a:extLst>
                <a:ext uri="{FF2B5EF4-FFF2-40B4-BE49-F238E27FC236}">
                  <a16:creationId xmlns:a16="http://schemas.microsoft.com/office/drawing/2014/main" id="{3C9A5D2B-1787-4954-9108-B9D497A87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0" name="Freeform 12">
              <a:extLst>
                <a:ext uri="{FF2B5EF4-FFF2-40B4-BE49-F238E27FC236}">
                  <a16:creationId xmlns:a16="http://schemas.microsoft.com/office/drawing/2014/main" id="{818C4F8B-7556-49A7-83C6-C8F631F6A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1" name="Freeform 13">
              <a:extLst>
                <a:ext uri="{FF2B5EF4-FFF2-40B4-BE49-F238E27FC236}">
                  <a16:creationId xmlns:a16="http://schemas.microsoft.com/office/drawing/2014/main" id="{22BED614-D078-47EA-9C72-190217FDD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2" name="Freeform 14">
              <a:extLst>
                <a:ext uri="{FF2B5EF4-FFF2-40B4-BE49-F238E27FC236}">
                  <a16:creationId xmlns:a16="http://schemas.microsoft.com/office/drawing/2014/main" id="{73DE0BF2-86D7-4038-AC4B-AF0F116A5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3" name="Freeform 15">
              <a:extLst>
                <a:ext uri="{FF2B5EF4-FFF2-40B4-BE49-F238E27FC236}">
                  <a16:creationId xmlns:a16="http://schemas.microsoft.com/office/drawing/2014/main" id="{11D8BB55-D027-420C-9EF9-49B3BA79D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4" name="Line 16">
              <a:extLst>
                <a:ext uri="{FF2B5EF4-FFF2-40B4-BE49-F238E27FC236}">
                  <a16:creationId xmlns:a16="http://schemas.microsoft.com/office/drawing/2014/main" id="{3FAEF5CE-07ED-46A7-9777-D86C70719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05" name="Freeform 17">
              <a:extLst>
                <a:ext uri="{FF2B5EF4-FFF2-40B4-BE49-F238E27FC236}">
                  <a16:creationId xmlns:a16="http://schemas.microsoft.com/office/drawing/2014/main" id="{29CAFB1A-357C-4313-B734-1CD4E4F9D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6" name="Freeform 18">
              <a:extLst>
                <a:ext uri="{FF2B5EF4-FFF2-40B4-BE49-F238E27FC236}">
                  <a16:creationId xmlns:a16="http://schemas.microsoft.com/office/drawing/2014/main" id="{653161D3-8634-4BB7-A2BC-028C4EAA1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7" name="Freeform 19">
              <a:extLst>
                <a:ext uri="{FF2B5EF4-FFF2-40B4-BE49-F238E27FC236}">
                  <a16:creationId xmlns:a16="http://schemas.microsoft.com/office/drawing/2014/main" id="{9537546A-6FF1-408B-AFE2-BBF7D3482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8" name="Freeform 20">
              <a:extLst>
                <a:ext uri="{FF2B5EF4-FFF2-40B4-BE49-F238E27FC236}">
                  <a16:creationId xmlns:a16="http://schemas.microsoft.com/office/drawing/2014/main" id="{F73EE662-79B7-404B-B1B8-0E096BE4C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9" name="Rectangle 21">
              <a:extLst>
                <a:ext uri="{FF2B5EF4-FFF2-40B4-BE49-F238E27FC236}">
                  <a16:creationId xmlns:a16="http://schemas.microsoft.com/office/drawing/2014/main" id="{B6DDB906-1F52-4D64-8493-4816EDDD3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10" name="Freeform 22">
              <a:extLst>
                <a:ext uri="{FF2B5EF4-FFF2-40B4-BE49-F238E27FC236}">
                  <a16:creationId xmlns:a16="http://schemas.microsoft.com/office/drawing/2014/main" id="{4FA472A5-ABEA-4961-897B-7EB96AF09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11" name="Freeform 23">
              <a:extLst>
                <a:ext uri="{FF2B5EF4-FFF2-40B4-BE49-F238E27FC236}">
                  <a16:creationId xmlns:a16="http://schemas.microsoft.com/office/drawing/2014/main" id="{54226E99-C38F-4456-A1F8-8897483FD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12" name="Freeform 24">
              <a:extLst>
                <a:ext uri="{FF2B5EF4-FFF2-40B4-BE49-F238E27FC236}">
                  <a16:creationId xmlns:a16="http://schemas.microsoft.com/office/drawing/2014/main" id="{0A4A0196-A383-4629-B9A5-9C87E846C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13" name="Freeform 25">
              <a:extLst>
                <a:ext uri="{FF2B5EF4-FFF2-40B4-BE49-F238E27FC236}">
                  <a16:creationId xmlns:a16="http://schemas.microsoft.com/office/drawing/2014/main" id="{BA5E608D-2E7B-4662-A9A0-18D4E0F0D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14" name="Freeform 26">
              <a:extLst>
                <a:ext uri="{FF2B5EF4-FFF2-40B4-BE49-F238E27FC236}">
                  <a16:creationId xmlns:a16="http://schemas.microsoft.com/office/drawing/2014/main" id="{5E211F37-790F-4BD7-B055-022AE0C2E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15" name="Freeform 27">
              <a:extLst>
                <a:ext uri="{FF2B5EF4-FFF2-40B4-BE49-F238E27FC236}">
                  <a16:creationId xmlns:a16="http://schemas.microsoft.com/office/drawing/2014/main" id="{96F375D0-232A-490A-9499-CB5FBA3FD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16" name="Freeform 28">
              <a:extLst>
                <a:ext uri="{FF2B5EF4-FFF2-40B4-BE49-F238E27FC236}">
                  <a16:creationId xmlns:a16="http://schemas.microsoft.com/office/drawing/2014/main" id="{6B33B423-FD0F-4780-A0D6-32FC040B3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17" name="Freeform 29">
              <a:extLst>
                <a:ext uri="{FF2B5EF4-FFF2-40B4-BE49-F238E27FC236}">
                  <a16:creationId xmlns:a16="http://schemas.microsoft.com/office/drawing/2014/main" id="{B6BD1710-838F-4CDD-A000-C6C710A6A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18" name="Freeform 30">
              <a:extLst>
                <a:ext uri="{FF2B5EF4-FFF2-40B4-BE49-F238E27FC236}">
                  <a16:creationId xmlns:a16="http://schemas.microsoft.com/office/drawing/2014/main" id="{0BB93533-1C95-4B0A-B0E2-168602B08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19" name="Freeform 31">
              <a:extLst>
                <a:ext uri="{FF2B5EF4-FFF2-40B4-BE49-F238E27FC236}">
                  <a16:creationId xmlns:a16="http://schemas.microsoft.com/office/drawing/2014/main" id="{CB0B113D-1987-4D89-A475-511E092FE1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pic>
        <p:nvPicPr>
          <p:cNvPr id="134" name="Picture 2">
            <a:extLst>
              <a:ext uri="{FF2B5EF4-FFF2-40B4-BE49-F238E27FC236}">
                <a16:creationId xmlns:a16="http://schemas.microsoft.com/office/drawing/2014/main" id="{9BE36DBF-0333-4D36-A5BF-81FDA2406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13238"/>
            <a:ext cx="4062718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dgm="http://schemas.openxmlformats.org/drawingml/2006/diagram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5EB7CDA-C060-9282-3FBC-AD3031E79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330" y="1134681"/>
            <a:ext cx="2743310" cy="4255025"/>
          </a:xfrm>
        </p:spPr>
        <p:txBody>
          <a:bodyPr>
            <a:normAutofit/>
          </a:bodyPr>
          <a:lstStyle/>
          <a:p>
            <a:r>
              <a:rPr lang="nn-NO" sz="1700">
                <a:solidFill>
                  <a:srgbClr val="FFFFFF"/>
                </a:solidFill>
              </a:rPr>
              <a:t>Kontaktinformasjon</a:t>
            </a:r>
            <a:endParaRPr lang="nb-NO" sz="1700">
              <a:solidFill>
                <a:srgbClr val="FFFFFF"/>
              </a:solidFill>
            </a:endParaRPr>
          </a:p>
        </p:txBody>
      </p:sp>
      <p:graphicFrame>
        <p:nvGraphicFramePr>
          <p:cNvPr id="135" name="Plassholder for innhold 2">
            <a:extLst>
              <a:ext uri="{FF2B5EF4-FFF2-40B4-BE49-F238E27FC236}">
                <a16:creationId xmlns:a16="http://schemas.microsoft.com/office/drawing/2014/main" id="{7DDD248B-D2E4-7142-EC57-05587C4424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9870717"/>
              </p:ext>
            </p:extLst>
          </p:nvPr>
        </p:nvGraphicFramePr>
        <p:xfrm>
          <a:off x="4662189" y="1134682"/>
          <a:ext cx="6692748" cy="4255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66675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5153" y="293079"/>
            <a:ext cx="9905998" cy="1478570"/>
          </a:xfrm>
        </p:spPr>
        <p:txBody>
          <a:bodyPr/>
          <a:lstStyle/>
          <a:p>
            <a:r>
              <a:rPr lang="nb-NO"/>
              <a:t>FUS neste år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23249" y="1317027"/>
            <a:ext cx="8138042" cy="39052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b-NO" sz="1200" dirty="0" err="1">
                <a:solidFill>
                  <a:schemeClr val="bg1"/>
                </a:solidFill>
              </a:rPr>
              <a:t>Skuleåret</a:t>
            </a:r>
            <a:r>
              <a:rPr lang="nb-NO" sz="1200" dirty="0">
                <a:solidFill>
                  <a:schemeClr val="bg1"/>
                </a:solidFill>
              </a:rPr>
              <a:t> 2025-26: </a:t>
            </a:r>
            <a:r>
              <a:rPr lang="nb-NO" sz="1200">
                <a:solidFill>
                  <a:schemeClr val="bg1"/>
                </a:solidFill>
              </a:rPr>
              <a:t>183 </a:t>
            </a:r>
            <a:r>
              <a:rPr lang="nb-NO" sz="1200" dirty="0" err="1">
                <a:solidFill>
                  <a:schemeClr val="bg1"/>
                </a:solidFill>
              </a:rPr>
              <a:t>elevar</a:t>
            </a:r>
            <a:r>
              <a:rPr lang="nb-NO" sz="1200" dirty="0">
                <a:solidFill>
                  <a:schemeClr val="bg1"/>
                </a:solidFill>
              </a:rPr>
              <a:t> på 3 trinn</a:t>
            </a:r>
          </a:p>
          <a:p>
            <a:r>
              <a:rPr lang="nb-NO" sz="1200" dirty="0">
                <a:solidFill>
                  <a:schemeClr val="bg1"/>
                </a:solidFill>
              </a:rPr>
              <a:t>8. Trinn: </a:t>
            </a:r>
            <a:r>
              <a:rPr lang="nb-NO" sz="1200">
                <a:solidFill>
                  <a:schemeClr val="bg1"/>
                </a:solidFill>
              </a:rPr>
              <a:t>59 </a:t>
            </a:r>
            <a:r>
              <a:rPr lang="nb-NO" sz="1200" dirty="0">
                <a:solidFill>
                  <a:schemeClr val="bg1"/>
                </a:solidFill>
              </a:rPr>
              <a:t> </a:t>
            </a:r>
            <a:r>
              <a:rPr lang="nb-NO" sz="1200" dirty="0" err="1">
                <a:solidFill>
                  <a:schemeClr val="bg1"/>
                </a:solidFill>
              </a:rPr>
              <a:t>elevar</a:t>
            </a:r>
            <a:r>
              <a:rPr lang="nb-NO" sz="1200" dirty="0">
                <a:solidFill>
                  <a:schemeClr val="bg1"/>
                </a:solidFill>
              </a:rPr>
              <a:t> 9.trinn: </a:t>
            </a:r>
            <a:r>
              <a:rPr lang="nb-NO" sz="1200">
                <a:solidFill>
                  <a:schemeClr val="bg1"/>
                </a:solidFill>
              </a:rPr>
              <a:t>53</a:t>
            </a:r>
            <a:r>
              <a:rPr lang="nb-NO" sz="1200" dirty="0">
                <a:solidFill>
                  <a:schemeClr val="bg1"/>
                </a:solidFill>
              </a:rPr>
              <a:t> </a:t>
            </a:r>
            <a:r>
              <a:rPr lang="nb-NO" sz="1200" dirty="0" err="1">
                <a:solidFill>
                  <a:schemeClr val="bg1"/>
                </a:solidFill>
              </a:rPr>
              <a:t>elevar</a:t>
            </a:r>
            <a:r>
              <a:rPr lang="nb-NO" sz="1200" dirty="0">
                <a:solidFill>
                  <a:schemeClr val="bg1"/>
                </a:solidFill>
              </a:rPr>
              <a:t>. 10. trinn: </a:t>
            </a:r>
            <a:r>
              <a:rPr lang="nb-NO" sz="1200">
                <a:solidFill>
                  <a:schemeClr val="bg1"/>
                </a:solidFill>
              </a:rPr>
              <a:t>71</a:t>
            </a:r>
            <a:r>
              <a:rPr lang="nb-NO" sz="1200" dirty="0">
                <a:solidFill>
                  <a:schemeClr val="bg1"/>
                </a:solidFill>
              </a:rPr>
              <a:t> </a:t>
            </a:r>
            <a:r>
              <a:rPr lang="nb-NO" sz="1200" dirty="0" err="1">
                <a:solidFill>
                  <a:schemeClr val="bg1"/>
                </a:solidFill>
              </a:rPr>
              <a:t>elevar</a:t>
            </a:r>
            <a:r>
              <a:rPr lang="nb-NO" sz="1200" dirty="0">
                <a:solidFill>
                  <a:schemeClr val="bg1"/>
                </a:solidFill>
              </a:rPr>
              <a:t>. Totalt 7 </a:t>
            </a:r>
            <a:r>
              <a:rPr lang="nb-NO" sz="1200" dirty="0" err="1">
                <a:solidFill>
                  <a:schemeClr val="bg1"/>
                </a:solidFill>
              </a:rPr>
              <a:t>klassar</a:t>
            </a:r>
            <a:endParaRPr lang="nb-NO" sz="1200" dirty="0">
              <a:solidFill>
                <a:schemeClr val="bg1"/>
              </a:solidFill>
            </a:endParaRPr>
          </a:p>
          <a:p>
            <a:r>
              <a:rPr lang="nb-NO" sz="1200" dirty="0">
                <a:solidFill>
                  <a:schemeClr val="bg1"/>
                </a:solidFill>
              </a:rPr>
              <a:t>Ny opplæringslov</a:t>
            </a:r>
          </a:p>
          <a:p>
            <a:r>
              <a:rPr lang="nb-NO" sz="1200">
                <a:solidFill>
                  <a:schemeClr val="bg1"/>
                </a:solidFill>
              </a:rPr>
              <a:t>29</a:t>
            </a:r>
            <a:r>
              <a:rPr lang="nb-NO" sz="1200" dirty="0">
                <a:solidFill>
                  <a:schemeClr val="bg1"/>
                </a:solidFill>
              </a:rPr>
              <a:t> tilsette</a:t>
            </a:r>
          </a:p>
          <a:p>
            <a:pPr lvl="1"/>
            <a:r>
              <a:rPr lang="nb-NO" sz="1200" dirty="0">
                <a:solidFill>
                  <a:schemeClr val="bg1"/>
                </a:solidFill>
              </a:rPr>
              <a:t>Rektor</a:t>
            </a:r>
          </a:p>
          <a:p>
            <a:pPr lvl="1"/>
            <a:r>
              <a:rPr lang="nb-NO" sz="1200" dirty="0" err="1">
                <a:solidFill>
                  <a:schemeClr val="bg1"/>
                </a:solidFill>
              </a:rPr>
              <a:t>Avdelingsleiar</a:t>
            </a:r>
            <a:endParaRPr lang="nb-NO" sz="1200" dirty="0">
              <a:solidFill>
                <a:schemeClr val="bg1"/>
              </a:solidFill>
            </a:endParaRPr>
          </a:p>
          <a:p>
            <a:pPr lvl="1"/>
            <a:r>
              <a:rPr lang="nb-NO" sz="1200" dirty="0" err="1">
                <a:solidFill>
                  <a:schemeClr val="bg1"/>
                </a:solidFill>
              </a:rPr>
              <a:t>Saksbehandlar</a:t>
            </a:r>
            <a:endParaRPr lang="nb-NO" sz="1200" dirty="0">
              <a:solidFill>
                <a:schemeClr val="bg1"/>
              </a:solidFill>
            </a:endParaRPr>
          </a:p>
          <a:p>
            <a:pPr lvl="1"/>
            <a:r>
              <a:rPr lang="nb-NO" sz="1200" dirty="0" err="1">
                <a:solidFill>
                  <a:schemeClr val="bg1"/>
                </a:solidFill>
              </a:rPr>
              <a:t>Rådgjevarar</a:t>
            </a:r>
            <a:endParaRPr lang="nb-NO" sz="1200" dirty="0">
              <a:solidFill>
                <a:schemeClr val="bg1"/>
              </a:solidFill>
            </a:endParaRPr>
          </a:p>
          <a:p>
            <a:pPr lvl="1"/>
            <a:r>
              <a:rPr lang="nb-NO" sz="1200" dirty="0" err="1">
                <a:solidFill>
                  <a:schemeClr val="bg1"/>
                </a:solidFill>
              </a:rPr>
              <a:t>Pedagogar</a:t>
            </a:r>
            <a:endParaRPr lang="nb-NO" sz="1200" dirty="0">
              <a:solidFill>
                <a:schemeClr val="bg1"/>
              </a:solidFill>
            </a:endParaRPr>
          </a:p>
          <a:p>
            <a:pPr lvl="1"/>
            <a:r>
              <a:rPr lang="nb-NO" sz="1200" dirty="0" err="1">
                <a:solidFill>
                  <a:schemeClr val="bg1"/>
                </a:solidFill>
              </a:rPr>
              <a:t>Miljøtrettleiarar</a:t>
            </a:r>
            <a:endParaRPr lang="nb-NO" sz="1200" dirty="0">
              <a:solidFill>
                <a:schemeClr val="bg1"/>
              </a:solidFill>
            </a:endParaRPr>
          </a:p>
          <a:p>
            <a:pPr lvl="1"/>
            <a:r>
              <a:rPr lang="nb-NO" sz="1200" dirty="0">
                <a:solidFill>
                  <a:schemeClr val="bg1"/>
                </a:solidFill>
              </a:rPr>
              <a:t>Operativ </a:t>
            </a:r>
            <a:r>
              <a:rPr lang="nb-NO" sz="1200" dirty="0" err="1">
                <a:solidFill>
                  <a:schemeClr val="bg1"/>
                </a:solidFill>
              </a:rPr>
              <a:t>sosialfagleg</a:t>
            </a:r>
            <a:r>
              <a:rPr lang="nb-NO" sz="1200" dirty="0">
                <a:solidFill>
                  <a:schemeClr val="bg1"/>
                </a:solidFill>
              </a:rPr>
              <a:t> ressursperson</a:t>
            </a:r>
          </a:p>
          <a:p>
            <a:r>
              <a:rPr lang="nb-NO" sz="1200" dirty="0"/>
              <a:t>Andre: </a:t>
            </a:r>
          </a:p>
          <a:p>
            <a:pPr lvl="1"/>
            <a:r>
              <a:rPr lang="nb-NO" sz="1200" dirty="0" err="1"/>
              <a:t>Helsesjukepleiar</a:t>
            </a:r>
            <a:endParaRPr lang="nb-NO" sz="1200" dirty="0"/>
          </a:p>
          <a:p>
            <a:pPr lvl="1"/>
            <a:r>
              <a:rPr lang="nb-NO" sz="1200" dirty="0"/>
              <a:t>PPT</a:t>
            </a:r>
            <a:endParaRPr lang="nb-NO" dirty="0"/>
          </a:p>
          <a:p>
            <a:pPr lvl="1"/>
            <a:r>
              <a:rPr lang="nb-NO" sz="1200" dirty="0" err="1"/>
              <a:t>Reinhald</a:t>
            </a:r>
            <a:endParaRPr lang="nb-NO" sz="1200" dirty="0"/>
          </a:p>
          <a:p>
            <a:pPr lvl="1"/>
            <a:r>
              <a:rPr lang="nb-NO" sz="1200" dirty="0"/>
              <a:t>Vaktmester</a:t>
            </a:r>
          </a:p>
          <a:p>
            <a:pPr marL="0" indent="0">
              <a:buNone/>
            </a:pPr>
            <a:endParaRPr lang="nb-NO" sz="1200" dirty="0"/>
          </a:p>
        </p:txBody>
      </p:sp>
      <p:pic>
        <p:nvPicPr>
          <p:cNvPr id="7" name="Bilde 7">
            <a:extLst>
              <a:ext uri="{FF2B5EF4-FFF2-40B4-BE49-F238E27FC236}">
                <a16:creationId xmlns:a16="http://schemas.microsoft.com/office/drawing/2014/main" id="{576F284F-4ACF-B5D8-755A-C8D47BCA5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596" y="1391384"/>
            <a:ext cx="4603688" cy="34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81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41412" y="502985"/>
            <a:ext cx="9905998" cy="1478570"/>
          </a:xfrm>
        </p:spPr>
        <p:txBody>
          <a:bodyPr/>
          <a:lstStyle/>
          <a:p>
            <a:r>
              <a:rPr lang="nb-NO"/>
              <a:t>Overgang frå </a:t>
            </a:r>
            <a:r>
              <a:rPr lang="nb-NO" err="1"/>
              <a:t>barneskule</a:t>
            </a:r>
            <a:r>
              <a:rPr lang="nb-NO"/>
              <a:t> til ungdomsskule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55273" y="1765782"/>
            <a:ext cx="9905999" cy="3541714"/>
          </a:xfrm>
        </p:spPr>
        <p:txBody>
          <a:bodyPr>
            <a:normAutofit fontScale="62500" lnSpcReduction="20000"/>
          </a:bodyPr>
          <a:lstStyle/>
          <a:p>
            <a:r>
              <a:rPr lang="nb-NO">
                <a:solidFill>
                  <a:schemeClr val="bg1"/>
                </a:solidFill>
              </a:rPr>
              <a:t>Nytt bygg og nye vaksne</a:t>
            </a:r>
          </a:p>
          <a:p>
            <a:r>
              <a:rPr lang="nb-NO">
                <a:solidFill>
                  <a:schemeClr val="bg1"/>
                </a:solidFill>
              </a:rPr>
              <a:t>Mindre miljø</a:t>
            </a:r>
          </a:p>
          <a:p>
            <a:r>
              <a:rPr lang="nb-NO">
                <a:solidFill>
                  <a:schemeClr val="bg1"/>
                </a:solidFill>
              </a:rPr>
              <a:t>Kantine to dager i veka</a:t>
            </a:r>
          </a:p>
          <a:p>
            <a:r>
              <a:rPr lang="nb-NO" err="1">
                <a:solidFill>
                  <a:schemeClr val="bg1"/>
                </a:solidFill>
              </a:rPr>
              <a:t>Kontaktlærar</a:t>
            </a:r>
            <a:r>
              <a:rPr lang="nb-NO">
                <a:solidFill>
                  <a:schemeClr val="bg1"/>
                </a:solidFill>
              </a:rPr>
              <a:t> og </a:t>
            </a:r>
            <a:r>
              <a:rPr lang="nb-NO" err="1">
                <a:solidFill>
                  <a:schemeClr val="bg1"/>
                </a:solidFill>
              </a:rPr>
              <a:t>faglærar</a:t>
            </a:r>
            <a:endParaRPr lang="nb-NO">
              <a:solidFill>
                <a:schemeClr val="bg1"/>
              </a:solidFill>
            </a:endParaRPr>
          </a:p>
          <a:p>
            <a:r>
              <a:rPr lang="nb-NO">
                <a:solidFill>
                  <a:schemeClr val="bg1"/>
                </a:solidFill>
              </a:rPr>
              <a:t>Sjølvstende </a:t>
            </a:r>
          </a:p>
          <a:p>
            <a:r>
              <a:rPr lang="nb-NO">
                <a:solidFill>
                  <a:schemeClr val="bg1"/>
                </a:solidFill>
              </a:rPr>
              <a:t>Rett til vurdering med karakter til jul og sommar</a:t>
            </a:r>
          </a:p>
          <a:p>
            <a:r>
              <a:rPr lang="nb-NO" err="1">
                <a:solidFill>
                  <a:schemeClr val="bg1"/>
                </a:solidFill>
              </a:rPr>
              <a:t>Førebuing</a:t>
            </a:r>
            <a:r>
              <a:rPr lang="nb-NO">
                <a:solidFill>
                  <a:schemeClr val="bg1"/>
                </a:solidFill>
              </a:rPr>
              <a:t> til vidaregåande opplæring</a:t>
            </a:r>
          </a:p>
          <a:p>
            <a:r>
              <a:rPr lang="nn-NO">
                <a:solidFill>
                  <a:schemeClr val="bg1"/>
                </a:solidFill>
              </a:rPr>
              <a:t>2. framandspråk og valfag</a:t>
            </a:r>
            <a:endParaRPr lang="nb-NO">
              <a:solidFill>
                <a:schemeClr val="bg1"/>
              </a:solidFill>
            </a:endParaRPr>
          </a:p>
          <a:p>
            <a:r>
              <a:rPr lang="nb-NO" err="1">
                <a:solidFill>
                  <a:schemeClr val="bg1"/>
                </a:solidFill>
              </a:rPr>
              <a:t>Symjing</a:t>
            </a:r>
            <a:endParaRPr lang="nb-NO">
              <a:solidFill>
                <a:schemeClr val="bg1"/>
              </a:solidFill>
            </a:endParaRPr>
          </a:p>
          <a:p>
            <a:r>
              <a:rPr lang="nb-NO">
                <a:solidFill>
                  <a:schemeClr val="bg1"/>
                </a:solidFill>
              </a:rPr>
              <a:t>Mat og helse (avgangsfag)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473" y="1616290"/>
            <a:ext cx="2684746" cy="2501695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494" y="4453516"/>
            <a:ext cx="3673725" cy="170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2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43001" y="478854"/>
            <a:ext cx="9905998" cy="1478570"/>
          </a:xfrm>
        </p:spPr>
        <p:txBody>
          <a:bodyPr/>
          <a:lstStyle/>
          <a:p>
            <a:r>
              <a:rPr lang="nn-NO"/>
              <a:t>2. framandspråk 	</a:t>
            </a:r>
            <a:endParaRPr lang="nb-NO"/>
          </a:p>
        </p:txBody>
      </p:sp>
      <p:sp>
        <p:nvSpPr>
          <p:cNvPr id="4" name="Plassholder for innhold 2"/>
          <p:cNvSpPr txBox="1">
            <a:spLocks/>
          </p:cNvSpPr>
          <p:nvPr/>
        </p:nvSpPr>
        <p:spPr>
          <a:xfrm>
            <a:off x="954157" y="1565432"/>
            <a:ext cx="8348593" cy="4117818"/>
          </a:xfrm>
          <a:prstGeom prst="rect">
            <a:avLst/>
          </a:prstGeom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n-NO" sz="2000">
                <a:solidFill>
                  <a:schemeClr val="bg1"/>
                </a:solidFill>
              </a:rPr>
              <a:t>2. Framandspråk eller ikkje?</a:t>
            </a:r>
          </a:p>
          <a:p>
            <a:r>
              <a:rPr lang="nn-NO" sz="2000">
                <a:solidFill>
                  <a:schemeClr val="bg1"/>
                </a:solidFill>
              </a:rPr>
              <a:t>Tilbod</a:t>
            </a:r>
            <a:endParaRPr lang="nb-NO" sz="2000">
              <a:solidFill>
                <a:schemeClr val="bg1"/>
              </a:solidFill>
            </a:endParaRPr>
          </a:p>
          <a:p>
            <a:pPr lvl="1"/>
            <a:r>
              <a:rPr lang="nb-NO">
                <a:solidFill>
                  <a:schemeClr val="bg1"/>
                </a:solidFill>
              </a:rPr>
              <a:t>Tysk</a:t>
            </a:r>
          </a:p>
          <a:p>
            <a:pPr lvl="1"/>
            <a:r>
              <a:rPr lang="nb-NO">
                <a:solidFill>
                  <a:schemeClr val="bg1"/>
                </a:solidFill>
              </a:rPr>
              <a:t>Engelsk fordjuping</a:t>
            </a:r>
          </a:p>
          <a:p>
            <a:pPr lvl="1"/>
            <a:r>
              <a:rPr lang="nb-NO">
                <a:solidFill>
                  <a:schemeClr val="bg1"/>
                </a:solidFill>
              </a:rPr>
              <a:t>Arbeidslivfag</a:t>
            </a:r>
            <a:endParaRPr lang="nn-NO">
              <a:solidFill>
                <a:schemeClr val="bg1"/>
              </a:solidFill>
            </a:endParaRPr>
          </a:p>
          <a:p>
            <a:r>
              <a:rPr lang="nn-NO" sz="2000">
                <a:solidFill>
                  <a:schemeClr val="bg1"/>
                </a:solidFill>
              </a:rPr>
              <a:t>Konsekvensar</a:t>
            </a:r>
          </a:p>
          <a:p>
            <a:r>
              <a:rPr lang="nn-NO" sz="2000">
                <a:solidFill>
                  <a:schemeClr val="bg1"/>
                </a:solidFill>
              </a:rPr>
              <a:t>Val og omval</a:t>
            </a:r>
          </a:p>
          <a:p>
            <a:pPr marL="0" indent="0">
              <a:buNone/>
            </a:pPr>
            <a:r>
              <a:rPr lang="nn-NO" sz="2000">
                <a:solidFill>
                  <a:schemeClr val="bg1"/>
                </a:solidFill>
              </a:rPr>
              <a:t>- Ein må setja opp første-, andre- og </a:t>
            </a:r>
            <a:r>
              <a:rPr lang="nn-NO" sz="2000" err="1">
                <a:solidFill>
                  <a:schemeClr val="bg1"/>
                </a:solidFill>
              </a:rPr>
              <a:t>tredjeval</a:t>
            </a:r>
            <a:endParaRPr lang="nn-NO" sz="20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n-NO" sz="2000">
                <a:solidFill>
                  <a:schemeClr val="bg1"/>
                </a:solidFill>
              </a:rPr>
              <a:t>- Elevane skal ha same fag gjennom heile ungdomsskulen</a:t>
            </a:r>
          </a:p>
          <a:p>
            <a:pPr marL="0" indent="0">
              <a:buNone/>
            </a:pPr>
            <a:r>
              <a:rPr lang="nn-NO" sz="2000">
                <a:solidFill>
                  <a:schemeClr val="bg1"/>
                </a:solidFill>
              </a:rPr>
              <a:t>- Eventuelt omval må skje i samråd med skulen i løpet av fyrste semester</a:t>
            </a:r>
          </a:p>
          <a:p>
            <a:pPr marL="0" indent="0">
              <a:buNone/>
            </a:pPr>
            <a:endParaRPr lang="nn-NO" sz="20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n-NO" sz="20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n-NO" sz="2000"/>
          </a:p>
          <a:p>
            <a:endParaRPr lang="nn-NO" sz="2000"/>
          </a:p>
          <a:p>
            <a:pPr marL="0" indent="0">
              <a:buNone/>
            </a:pPr>
            <a:endParaRPr lang="nn-NO" sz="2000"/>
          </a:p>
          <a:p>
            <a:endParaRPr lang="nb-NO" sz="200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060" y="1862327"/>
            <a:ext cx="2937014" cy="195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07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55FB3459-690E-D73C-0DB4-0B625F5B9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VGS: </a:t>
            </a:r>
            <a:r>
              <a:rPr lang="nb-NO" err="1"/>
              <a:t>ikkje</a:t>
            </a:r>
            <a:r>
              <a:rPr lang="nb-NO"/>
              <a:t> </a:t>
            </a:r>
            <a:r>
              <a:rPr lang="nb-NO" err="1"/>
              <a:t>framandspråk</a:t>
            </a:r>
            <a:r>
              <a:rPr lang="nb-NO"/>
              <a:t> på yrkesfag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0E5924FD-B640-7EDC-1A6C-C9D3B0CB1E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nb-NO"/>
              <a:t>Handverk, design og produktutvikling</a:t>
            </a:r>
          </a:p>
          <a:p>
            <a:r>
              <a:rPr lang="nb-NO"/>
              <a:t>Elektro og datateknologi</a:t>
            </a:r>
          </a:p>
          <a:p>
            <a:r>
              <a:rPr lang="nb-NO"/>
              <a:t>Frisør, blomster, interiør og eksponeringsdesign</a:t>
            </a:r>
          </a:p>
          <a:p>
            <a:r>
              <a:rPr lang="nb-NO"/>
              <a:t>Helse- og oppvekstfag</a:t>
            </a:r>
          </a:p>
          <a:p>
            <a:r>
              <a:rPr lang="nb-NO"/>
              <a:t>Informasjonsteknologi og medieproduksjon</a:t>
            </a:r>
          </a:p>
          <a:p>
            <a:r>
              <a:rPr lang="nb-NO"/>
              <a:t>Bygg- og anleggsteknikk</a:t>
            </a:r>
          </a:p>
          <a:p>
            <a:r>
              <a:rPr lang="nb-NO"/>
              <a:t>Naturbruk</a:t>
            </a:r>
          </a:p>
          <a:p>
            <a:r>
              <a:rPr lang="nb-NO"/>
              <a:t>Restaurant- og matfag</a:t>
            </a:r>
          </a:p>
          <a:p>
            <a:r>
              <a:rPr lang="nb-NO"/>
              <a:t>Salg, service og reiseliv</a:t>
            </a:r>
          </a:p>
          <a:p>
            <a:r>
              <a:rPr lang="nb-NO"/>
              <a:t>Teknologi- og industrifag</a:t>
            </a:r>
          </a:p>
          <a:p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2C7837C-6EA0-3F6A-E0FE-E18BABC5D7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nb-NO"/>
              <a:t>Idrettsfag</a:t>
            </a:r>
          </a:p>
          <a:p>
            <a:r>
              <a:rPr lang="nb-NO"/>
              <a:t>Kunst, design og arkitektur</a:t>
            </a:r>
          </a:p>
          <a:p>
            <a:r>
              <a:rPr lang="nb-NO"/>
              <a:t>Medier og kommunikasjon</a:t>
            </a:r>
          </a:p>
          <a:p>
            <a:r>
              <a:rPr lang="nb-NO"/>
              <a:t>Musikk, dans og drama</a:t>
            </a:r>
          </a:p>
          <a:p>
            <a:r>
              <a:rPr lang="nb-NO"/>
              <a:t>Studiespesialisering</a:t>
            </a:r>
          </a:p>
          <a:p>
            <a:endParaRPr lang="nb-NO"/>
          </a:p>
          <a:p>
            <a:endParaRPr lang="nb-NO"/>
          </a:p>
          <a:p>
            <a:endParaRPr lang="nb-NO"/>
          </a:p>
          <a:p>
            <a:pPr marL="0" indent="0">
              <a:buNone/>
            </a:pPr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29AD191C-901E-5E34-3688-AE57C1FCA260}"/>
              </a:ext>
            </a:extLst>
          </p:cNvPr>
          <p:cNvSpPr txBox="1"/>
          <p:nvPr/>
        </p:nvSpPr>
        <p:spPr>
          <a:xfrm>
            <a:off x="6311900" y="4210050"/>
            <a:ext cx="3155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Dersom du har hatt tysk/fransk/spansk på </a:t>
            </a:r>
            <a:r>
              <a:rPr lang="nb-NO" err="1"/>
              <a:t>ungdomsskulen</a:t>
            </a:r>
            <a:r>
              <a:rPr lang="nb-NO"/>
              <a:t>, skal du ha det i to år til på </a:t>
            </a:r>
            <a:r>
              <a:rPr lang="nb-NO" err="1"/>
              <a:t>studieførebuande</a:t>
            </a:r>
            <a:r>
              <a:rPr lang="nb-NO"/>
              <a:t> utdanningsprogram.</a:t>
            </a:r>
          </a:p>
        </p:txBody>
      </p:sp>
    </p:spTree>
    <p:extLst>
      <p:ext uri="{BB962C8B-B14F-4D97-AF65-F5344CB8AC3E}">
        <p14:creationId xmlns:p14="http://schemas.microsoft.com/office/powerpoint/2010/main" val="79114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CA944DE-A3A0-D92D-FA63-B53C664789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t="13923" b="7824"/>
          <a:stretch/>
        </p:blipFill>
        <p:spPr bwMode="auto">
          <a:xfrm>
            <a:off x="2254928" y="1083076"/>
            <a:ext cx="8279905" cy="492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492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8C244D-48D9-2618-4B46-3A5B17EB6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Merk!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62130EF-D218-4970-A4BF-D1071196B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896709"/>
            <a:ext cx="9905999" cy="3541714"/>
          </a:xfrm>
        </p:spPr>
        <p:txBody>
          <a:bodyPr>
            <a:noAutofit/>
          </a:bodyPr>
          <a:lstStyle/>
          <a:p>
            <a:r>
              <a:rPr lang="nb-NO" sz="3200"/>
              <a:t>Dersom du vil gå </a:t>
            </a:r>
            <a:r>
              <a:rPr lang="nb-NO" sz="3200" err="1"/>
              <a:t>studieførebuande</a:t>
            </a:r>
            <a:r>
              <a:rPr lang="nb-NO" sz="3200"/>
              <a:t> på VGS og </a:t>
            </a:r>
            <a:r>
              <a:rPr lang="nb-NO" sz="3200" b="1" u="sng" err="1"/>
              <a:t>ikkje</a:t>
            </a:r>
            <a:r>
              <a:rPr lang="nb-NO" sz="3200"/>
              <a:t> har hatt tysk/spansk/fransk på ungdomsskulen:</a:t>
            </a:r>
          </a:p>
          <a:p>
            <a:endParaRPr lang="nb-NO" sz="3200"/>
          </a:p>
          <a:p>
            <a:r>
              <a:rPr lang="nb-NO" sz="3200"/>
              <a:t>Må ha tysk i </a:t>
            </a:r>
            <a:r>
              <a:rPr lang="nb-NO" sz="3200" u="sng"/>
              <a:t>tre år </a:t>
            </a:r>
            <a:r>
              <a:rPr lang="nb-NO" sz="3200"/>
              <a:t>i VGS. Startar på nivå 1. Tar nivå 1 på to år, og nivå 2 på eitt år.</a:t>
            </a:r>
          </a:p>
          <a:p>
            <a:r>
              <a:rPr lang="nb-NO" sz="3200" err="1"/>
              <a:t>Ikkje</a:t>
            </a:r>
            <a:r>
              <a:rPr lang="nb-NO" sz="3200"/>
              <a:t> alle </a:t>
            </a:r>
            <a:r>
              <a:rPr lang="nb-NO" sz="3200" err="1"/>
              <a:t>vgs-skular</a:t>
            </a:r>
            <a:r>
              <a:rPr lang="nb-NO" sz="3200"/>
              <a:t> tilbyr nivå 1 (tre i Stavanger)</a:t>
            </a:r>
          </a:p>
        </p:txBody>
      </p:sp>
    </p:spTree>
    <p:extLst>
      <p:ext uri="{BB962C8B-B14F-4D97-AF65-F5344CB8AC3E}">
        <p14:creationId xmlns:p14="http://schemas.microsoft.com/office/powerpoint/2010/main" val="203714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C2E4E997-8672-4FFD-B8EC-9932A8E4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7" name="Picture 2">
            <a:extLst>
              <a:ext uri="{FF2B5EF4-FFF2-40B4-BE49-F238E27FC236}">
                <a16:creationId xmlns:a16="http://schemas.microsoft.com/office/drawing/2014/main" id="{FE6BA9E6-1D9E-4D30-B528-D49FA134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C5608BC-927D-5430-C258-66BC9708F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4459286" cy="1478570"/>
          </a:xfrm>
        </p:spPr>
        <p:txBody>
          <a:bodyPr>
            <a:normAutofit/>
          </a:bodyPr>
          <a:lstStyle/>
          <a:p>
            <a:r>
              <a:rPr lang="nb-NO" sz="3200"/>
              <a:t>Ingen vegar er stengt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0D7C9FF-3C93-EA98-6757-2B119836A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4459287" cy="3965046"/>
          </a:xfrm>
        </p:spPr>
        <p:txBody>
          <a:bodyPr>
            <a:normAutofit/>
          </a:bodyPr>
          <a:lstStyle/>
          <a:p>
            <a:r>
              <a:rPr lang="nb-NO" sz="2000"/>
              <a:t>Ein kan velje mellom alle 15 utdanningsprogramma på VGS uansett kva ein har i framandspråk på ungdomsskulen</a:t>
            </a:r>
          </a:p>
        </p:txBody>
      </p:sp>
      <p:pic>
        <p:nvPicPr>
          <p:cNvPr id="2050" name="Picture 2" descr="Skilt 560 Veg Stengt - GHL Utleie">
            <a:extLst>
              <a:ext uri="{FF2B5EF4-FFF2-40B4-BE49-F238E27FC236}">
                <a16:creationId xmlns:a16="http://schemas.microsoft.com/office/drawing/2014/main" id="{4E2C49B5-A1C4-6D42-93B4-3525DD2A6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688386"/>
            <a:ext cx="5456279" cy="5456279"/>
          </a:xfrm>
          <a:prstGeom prst="round2DiagRect">
            <a:avLst>
              <a:gd name="adj1" fmla="val 5608"/>
              <a:gd name="adj2" fmla="val 0"/>
            </a:avLst>
          </a:pr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453E4DEE-E996-40F8-8635-0FF43D734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060" name="Rectangle 5">
              <a:extLst>
                <a:ext uri="{FF2B5EF4-FFF2-40B4-BE49-F238E27FC236}">
                  <a16:creationId xmlns:a16="http://schemas.microsoft.com/office/drawing/2014/main" id="{08BD1D3E-43CE-49EB-A424-0738950C6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61" name="Freeform 6">
              <a:extLst>
                <a:ext uri="{FF2B5EF4-FFF2-40B4-BE49-F238E27FC236}">
                  <a16:creationId xmlns:a16="http://schemas.microsoft.com/office/drawing/2014/main" id="{E9182037-E3FA-489A-95D5-29E424842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62" name="Freeform 7">
              <a:extLst>
                <a:ext uri="{FF2B5EF4-FFF2-40B4-BE49-F238E27FC236}">
                  <a16:creationId xmlns:a16="http://schemas.microsoft.com/office/drawing/2014/main" id="{E8864E76-AD7F-4BEE-B3F6-A78FA42AE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63" name="Freeform 8">
              <a:extLst>
                <a:ext uri="{FF2B5EF4-FFF2-40B4-BE49-F238E27FC236}">
                  <a16:creationId xmlns:a16="http://schemas.microsoft.com/office/drawing/2014/main" id="{8AD071B3-046D-4479-91FE-01E9AD7C8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64" name="Freeform 9">
              <a:extLst>
                <a:ext uri="{FF2B5EF4-FFF2-40B4-BE49-F238E27FC236}">
                  <a16:creationId xmlns:a16="http://schemas.microsoft.com/office/drawing/2014/main" id="{91D776F5-E902-4A4D-A75D-A46E063C9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65" name="Freeform 10">
              <a:extLst>
                <a:ext uri="{FF2B5EF4-FFF2-40B4-BE49-F238E27FC236}">
                  <a16:creationId xmlns:a16="http://schemas.microsoft.com/office/drawing/2014/main" id="{EBED8F24-A998-4952-AB68-E2074F074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66" name="Freeform 11">
              <a:extLst>
                <a:ext uri="{FF2B5EF4-FFF2-40B4-BE49-F238E27FC236}">
                  <a16:creationId xmlns:a16="http://schemas.microsoft.com/office/drawing/2014/main" id="{74D7A646-8CDC-49B3-9C44-3EF38DB42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67" name="Freeform 12">
              <a:extLst>
                <a:ext uri="{FF2B5EF4-FFF2-40B4-BE49-F238E27FC236}">
                  <a16:creationId xmlns:a16="http://schemas.microsoft.com/office/drawing/2014/main" id="{D4E99D14-E4F4-419B-9AAF-8D1CEAB28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68" name="Freeform 13">
              <a:extLst>
                <a:ext uri="{FF2B5EF4-FFF2-40B4-BE49-F238E27FC236}">
                  <a16:creationId xmlns:a16="http://schemas.microsoft.com/office/drawing/2014/main" id="{377E106C-5445-4A52-9F7E-DA1738744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69" name="Freeform 14">
              <a:extLst>
                <a:ext uri="{FF2B5EF4-FFF2-40B4-BE49-F238E27FC236}">
                  <a16:creationId xmlns:a16="http://schemas.microsoft.com/office/drawing/2014/main" id="{752BFE96-D378-4BAE-A64B-F851A34C4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70" name="Freeform 15">
              <a:extLst>
                <a:ext uri="{FF2B5EF4-FFF2-40B4-BE49-F238E27FC236}">
                  <a16:creationId xmlns:a16="http://schemas.microsoft.com/office/drawing/2014/main" id="{B88FFB19-5A5E-4078-B467-9D4ABD21B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71" name="Line 16">
              <a:extLst>
                <a:ext uri="{FF2B5EF4-FFF2-40B4-BE49-F238E27FC236}">
                  <a16:creationId xmlns:a16="http://schemas.microsoft.com/office/drawing/2014/main" id="{11042975-3D19-4728-BCDA-D3F5CD633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2072" name="Freeform 17">
              <a:extLst>
                <a:ext uri="{FF2B5EF4-FFF2-40B4-BE49-F238E27FC236}">
                  <a16:creationId xmlns:a16="http://schemas.microsoft.com/office/drawing/2014/main" id="{A28972BD-D2E1-4DCA-A907-2E3B6F60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73" name="Freeform 18">
              <a:extLst>
                <a:ext uri="{FF2B5EF4-FFF2-40B4-BE49-F238E27FC236}">
                  <a16:creationId xmlns:a16="http://schemas.microsoft.com/office/drawing/2014/main" id="{1C806824-5C2D-4747-B038-69EE4074B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74" name="Freeform 19">
              <a:extLst>
                <a:ext uri="{FF2B5EF4-FFF2-40B4-BE49-F238E27FC236}">
                  <a16:creationId xmlns:a16="http://schemas.microsoft.com/office/drawing/2014/main" id="{3B33F710-16D7-4F48-BFCA-66C9CA23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75" name="Freeform 20">
              <a:extLst>
                <a:ext uri="{FF2B5EF4-FFF2-40B4-BE49-F238E27FC236}">
                  <a16:creationId xmlns:a16="http://schemas.microsoft.com/office/drawing/2014/main" id="{6C8C8ED4-90FA-4E97-AAF0-D5D51E6A9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76" name="Rectangle 21">
              <a:extLst>
                <a:ext uri="{FF2B5EF4-FFF2-40B4-BE49-F238E27FC236}">
                  <a16:creationId xmlns:a16="http://schemas.microsoft.com/office/drawing/2014/main" id="{6C5EB9C1-B25F-4172-8A96-5950ECC82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77" name="Freeform 22">
              <a:extLst>
                <a:ext uri="{FF2B5EF4-FFF2-40B4-BE49-F238E27FC236}">
                  <a16:creationId xmlns:a16="http://schemas.microsoft.com/office/drawing/2014/main" id="{097E6E8A-9373-4655-882B-21715CCE9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78" name="Freeform 23">
              <a:extLst>
                <a:ext uri="{FF2B5EF4-FFF2-40B4-BE49-F238E27FC236}">
                  <a16:creationId xmlns:a16="http://schemas.microsoft.com/office/drawing/2014/main" id="{EB8CC766-1206-4372-ACAF-8230AF4D5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79" name="Freeform 24">
              <a:extLst>
                <a:ext uri="{FF2B5EF4-FFF2-40B4-BE49-F238E27FC236}">
                  <a16:creationId xmlns:a16="http://schemas.microsoft.com/office/drawing/2014/main" id="{1C8E2511-2489-47B2-9C19-C410910DD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80" name="Freeform 25">
              <a:extLst>
                <a:ext uri="{FF2B5EF4-FFF2-40B4-BE49-F238E27FC236}">
                  <a16:creationId xmlns:a16="http://schemas.microsoft.com/office/drawing/2014/main" id="{D7820196-0A47-47EF-832C-A688E897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81" name="Freeform 26">
              <a:extLst>
                <a:ext uri="{FF2B5EF4-FFF2-40B4-BE49-F238E27FC236}">
                  <a16:creationId xmlns:a16="http://schemas.microsoft.com/office/drawing/2014/main" id="{4982E0BF-34AE-48A3-AD6B-E0F3CD05D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82" name="Freeform 27">
              <a:extLst>
                <a:ext uri="{FF2B5EF4-FFF2-40B4-BE49-F238E27FC236}">
                  <a16:creationId xmlns:a16="http://schemas.microsoft.com/office/drawing/2014/main" id="{CD34643B-9DF2-4310-8868-48252C339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83" name="Freeform 28">
              <a:extLst>
                <a:ext uri="{FF2B5EF4-FFF2-40B4-BE49-F238E27FC236}">
                  <a16:creationId xmlns:a16="http://schemas.microsoft.com/office/drawing/2014/main" id="{4E020C4E-AF64-44A8-B830-779541D8D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84" name="Freeform 29">
              <a:extLst>
                <a:ext uri="{FF2B5EF4-FFF2-40B4-BE49-F238E27FC236}">
                  <a16:creationId xmlns:a16="http://schemas.microsoft.com/office/drawing/2014/main" id="{D97BC3D3-B1B3-4825-9169-BBEF1DBCF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85" name="Freeform 30">
              <a:extLst>
                <a:ext uri="{FF2B5EF4-FFF2-40B4-BE49-F238E27FC236}">
                  <a16:creationId xmlns:a16="http://schemas.microsoft.com/office/drawing/2014/main" id="{A750DC4F-1DAF-470E-98C6-6C68DEB93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86" name="Freeform 31">
              <a:extLst>
                <a:ext uri="{FF2B5EF4-FFF2-40B4-BE49-F238E27FC236}">
                  <a16:creationId xmlns:a16="http://schemas.microsoft.com/office/drawing/2014/main" id="{2F99594A-5BBD-4E10-A818-8BE52B7D9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9" name="Gruppe 8">
            <a:extLst>
              <a:ext uri="{FF2B5EF4-FFF2-40B4-BE49-F238E27FC236}">
                <a16:creationId xmlns:a16="http://schemas.microsoft.com/office/drawing/2014/main" id="{4BDFCFFD-B68B-9E88-7E78-1118C8F7F5A6}"/>
              </a:ext>
            </a:extLst>
          </p:cNvPr>
          <p:cNvGrpSpPr/>
          <p:nvPr/>
        </p:nvGrpSpPr>
        <p:grpSpPr>
          <a:xfrm>
            <a:off x="5875422" y="476349"/>
            <a:ext cx="5953680" cy="5835600"/>
            <a:chOff x="5875422" y="476349"/>
            <a:chExt cx="5953680" cy="5835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7" name="Håndskrift 6">
                  <a:extLst>
                    <a:ext uri="{FF2B5EF4-FFF2-40B4-BE49-F238E27FC236}">
                      <a16:creationId xmlns:a16="http://schemas.microsoft.com/office/drawing/2014/main" id="{E42D682A-C099-1BDE-9DB2-FC7A42862974}"/>
                    </a:ext>
                  </a:extLst>
                </p14:cNvPr>
                <p14:cNvContentPartPr/>
                <p14:nvPr/>
              </p14:nvContentPartPr>
              <p14:xfrm>
                <a:off x="5875422" y="554469"/>
                <a:ext cx="5636880" cy="5136480"/>
              </p14:xfrm>
            </p:contentPart>
          </mc:Choice>
          <mc:Fallback>
            <p:pic>
              <p:nvPicPr>
                <p:cNvPr id="7" name="Håndskrift 6">
                  <a:extLst>
                    <a:ext uri="{FF2B5EF4-FFF2-40B4-BE49-F238E27FC236}">
                      <a16:creationId xmlns:a16="http://schemas.microsoft.com/office/drawing/2014/main" id="{E42D682A-C099-1BDE-9DB2-FC7A4286297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812782" y="491469"/>
                  <a:ext cx="5762520" cy="526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8" name="Håndskrift 7">
                  <a:extLst>
                    <a:ext uri="{FF2B5EF4-FFF2-40B4-BE49-F238E27FC236}">
                      <a16:creationId xmlns:a16="http://schemas.microsoft.com/office/drawing/2014/main" id="{FEB70776-EE95-EBFC-3039-3AECFA693EAC}"/>
                    </a:ext>
                  </a:extLst>
                </p14:cNvPr>
                <p14:cNvContentPartPr/>
                <p14:nvPr/>
              </p14:nvContentPartPr>
              <p14:xfrm>
                <a:off x="5969022" y="476349"/>
                <a:ext cx="5860080" cy="5835600"/>
              </p14:xfrm>
            </p:contentPart>
          </mc:Choice>
          <mc:Fallback>
            <p:pic>
              <p:nvPicPr>
                <p:cNvPr id="8" name="Håndskrift 7">
                  <a:extLst>
                    <a:ext uri="{FF2B5EF4-FFF2-40B4-BE49-F238E27FC236}">
                      <a16:creationId xmlns:a16="http://schemas.microsoft.com/office/drawing/2014/main" id="{FEB70776-EE95-EBFC-3039-3AECFA693EA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906022" y="413709"/>
                  <a:ext cx="5985720" cy="5961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946598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rets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C772151F29D7945A82D4DDFEF95550A" ma:contentTypeVersion="12" ma:contentTypeDescription="Opprett et nytt dokument." ma:contentTypeScope="" ma:versionID="7322ea10739347756f8af23211b366fe">
  <xsd:schema xmlns:xsd="http://www.w3.org/2001/XMLSchema" xmlns:xs="http://www.w3.org/2001/XMLSchema" xmlns:p="http://schemas.microsoft.com/office/2006/metadata/properties" xmlns:ns2="ae28fa83-463a-4097-adb2-a1fb4c5228a9" xmlns:ns3="c4ae8d7a-573a-4521-8cb8-ff8fece55d97" targetNamespace="http://schemas.microsoft.com/office/2006/metadata/properties" ma:root="true" ma:fieldsID="170ef65cd1ffe8abbce973b906f87ebd" ns2:_="" ns3:_="">
    <xsd:import namespace="ae28fa83-463a-4097-adb2-a1fb4c5228a9"/>
    <xsd:import namespace="c4ae8d7a-573a-4521-8cb8-ff8fece55d9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28fa83-463a-4097-adb2-a1fb4c5228a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Sist delt etter bru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Sist delt etter klokkeslett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ae8d7a-573a-4521-8cb8-ff8fece55d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e28fa83-463a-4097-adb2-a1fb4c5228a9">
      <UserInfo>
        <DisplayName>Karl Inge Aksnes</DisplayName>
        <AccountId>30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111368C-4536-4D93-8704-DC73888A99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8C95DB-3FAD-407C-B678-674EEA2AA020}">
  <ds:schemaRefs>
    <ds:schemaRef ds:uri="ae28fa83-463a-4097-adb2-a1fb4c5228a9"/>
    <ds:schemaRef ds:uri="c4ae8d7a-573a-4521-8cb8-ff8fece55d97"/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DBC82FA-D875-4D3F-9283-66FAB8EC2DA8}">
  <ds:schemaRefs>
    <ds:schemaRef ds:uri="ae28fa83-463a-4097-adb2-a1fb4c5228a9"/>
    <ds:schemaRef ds:uri="c4ae8d7a-573a-4521-8cb8-ff8fece55d9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Berlin_16x9</Template>
  <TotalTime>0</TotalTime>
  <Words>906</Words>
  <Application>Microsoft Office PowerPoint</Application>
  <PresentationFormat>Widescreen</PresentationFormat>
  <Paragraphs>158</Paragraphs>
  <Slides>24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29" baseType="lpstr">
      <vt:lpstr>Arial</vt:lpstr>
      <vt:lpstr>Calibri</vt:lpstr>
      <vt:lpstr>Tw Cen MT</vt:lpstr>
      <vt:lpstr>Wingdings</vt:lpstr>
      <vt:lpstr>Krets</vt:lpstr>
      <vt:lpstr>Velkomen til Frøyland Ungdomsskule</vt:lpstr>
      <vt:lpstr>Agenda</vt:lpstr>
      <vt:lpstr>FUS neste år</vt:lpstr>
      <vt:lpstr>Overgang frå barneskule til ungdomsskule</vt:lpstr>
      <vt:lpstr>2. framandspråk  </vt:lpstr>
      <vt:lpstr>VGS: ikkje framandspråk på yrkesfag</vt:lpstr>
      <vt:lpstr>PowerPoint-presentasjon</vt:lpstr>
      <vt:lpstr>Merk!</vt:lpstr>
      <vt:lpstr>Ingen vegar er stengt</vt:lpstr>
      <vt:lpstr>Arbeidslivsfag</vt:lpstr>
      <vt:lpstr>Valfag</vt:lpstr>
      <vt:lpstr>Valfag</vt:lpstr>
      <vt:lpstr>Design og redesign</vt:lpstr>
      <vt:lpstr>Fysisk aktivitet og helse</vt:lpstr>
      <vt:lpstr>Friluftsliv</vt:lpstr>
      <vt:lpstr>Utvikling av produkt og tjenester</vt:lpstr>
      <vt:lpstr>            Produksjon for scene</vt:lpstr>
      <vt:lpstr>Ideer og praktisk forskning</vt:lpstr>
      <vt:lpstr>Det viktigste i faget er å være nysgjerrig og kritisk!</vt:lpstr>
      <vt:lpstr>Valgfag</vt:lpstr>
      <vt:lpstr>Frå ny forskrift:</vt:lpstr>
      <vt:lpstr>Viktig no</vt:lpstr>
      <vt:lpstr>Heimeside</vt:lpstr>
      <vt:lpstr>Kontaktinformasjon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Siri Svanøe Endresen</dc:creator>
  <cp:lastModifiedBy>Susanne Åsebø-Trodal</cp:lastModifiedBy>
  <cp:revision>2</cp:revision>
  <dcterms:created xsi:type="dcterms:W3CDTF">2016-04-16T17:35:44Z</dcterms:created>
  <dcterms:modified xsi:type="dcterms:W3CDTF">2025-03-31T09:28:01Z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0x0101003C772151F29D7945A82D4DDFEF95550A</vt:lpwstr>
  </property>
  <property fmtid="{D5CDD505-2E9C-101B-9397-08002B2CF9AE}" pid="3" name="AuthorIds_UIVersion_1536">
    <vt:lpwstr>11</vt:lpwstr>
  </property>
  <property fmtid="{D5CDD505-2E9C-101B-9397-08002B2CF9AE}" pid="4" name="MSIP_Label_f505dd38-82b4-4427-b8a7-50e105392c97_Enabled">
    <vt:lpwstr>true</vt:lpwstr>
  </property>
  <property fmtid="{D5CDD505-2E9C-101B-9397-08002B2CF9AE}" pid="5" name="MSIP_Label_f505dd38-82b4-4427-b8a7-50e105392c97_SetDate">
    <vt:lpwstr>2024-03-20T05:41:11Z</vt:lpwstr>
  </property>
  <property fmtid="{D5CDD505-2E9C-101B-9397-08002B2CF9AE}" pid="6" name="MSIP_Label_f505dd38-82b4-4427-b8a7-50e105392c97_Method">
    <vt:lpwstr>Standard</vt:lpwstr>
  </property>
  <property fmtid="{D5CDD505-2E9C-101B-9397-08002B2CF9AE}" pid="7" name="MSIP_Label_f505dd38-82b4-4427-b8a7-50e105392c97_Name">
    <vt:lpwstr>defa4170-0d19-0005-0004-bc88714345d2</vt:lpwstr>
  </property>
  <property fmtid="{D5CDD505-2E9C-101B-9397-08002B2CF9AE}" pid="8" name="MSIP_Label_f505dd38-82b4-4427-b8a7-50e105392c97_SiteId">
    <vt:lpwstr>589e8be1-a5be-458a-ad32-8c0090608360</vt:lpwstr>
  </property>
  <property fmtid="{D5CDD505-2E9C-101B-9397-08002B2CF9AE}" pid="9" name="MSIP_Label_f505dd38-82b4-4427-b8a7-50e105392c97_ActionId">
    <vt:lpwstr>87b920f6-5adb-4267-af09-79b2e22c8768</vt:lpwstr>
  </property>
  <property fmtid="{D5CDD505-2E9C-101B-9397-08002B2CF9AE}" pid="10" name="MSIP_Label_f505dd38-82b4-4427-b8a7-50e105392c97_ContentBits">
    <vt:lpwstr>0</vt:lpwstr>
  </property>
</Properties>
</file>